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318" r:id="rId2"/>
    <p:sldId id="329" r:id="rId3"/>
    <p:sldId id="330" r:id="rId4"/>
    <p:sldId id="331" r:id="rId5"/>
    <p:sldId id="332" r:id="rId6"/>
    <p:sldId id="333" r:id="rId7"/>
    <p:sldId id="334" r:id="rId8"/>
    <p:sldId id="335" r:id="rId9"/>
    <p:sldId id="336" r:id="rId10"/>
    <p:sldId id="350" r:id="rId11"/>
  </p:sldIdLst>
  <p:sldSz cx="12188825" cy="6858000"/>
  <p:notesSz cx="6858000" cy="9144000"/>
  <p:custDataLst>
    <p:tags r:id="rId14"/>
  </p:custDataLst>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30">
          <p15:clr>
            <a:srgbClr val="A4A3A4"/>
          </p15:clr>
        </p15:guide>
        <p15:guide id="3" orient="horz" pos="1152">
          <p15:clr>
            <a:srgbClr val="A4A3A4"/>
          </p15:clr>
        </p15:guide>
        <p15:guide id="4" orient="horz" pos="1018">
          <p15:clr>
            <a:srgbClr val="A4A3A4"/>
          </p15:clr>
        </p15:guide>
        <p15:guide id="5" orient="horz" pos="3886">
          <p15:clr>
            <a:srgbClr val="A4A3A4"/>
          </p15:clr>
        </p15:guide>
        <p15:guide id="6" orient="horz" pos="2928">
          <p15:clr>
            <a:srgbClr val="A4A3A4"/>
          </p15:clr>
        </p15:guide>
        <p15:guide id="7" orient="horz" pos="3072">
          <p15:clr>
            <a:srgbClr val="A4A3A4"/>
          </p15:clr>
        </p15:guide>
        <p15:guide id="8" orient="horz" pos="407">
          <p15:clr>
            <a:srgbClr val="A4A3A4"/>
          </p15:clr>
        </p15:guide>
        <p15:guide id="9" pos="3839">
          <p15:clr>
            <a:srgbClr val="A4A3A4"/>
          </p15:clr>
        </p15:guide>
        <p15:guide id="10" pos="959">
          <p15:clr>
            <a:srgbClr val="A4A3A4"/>
          </p15:clr>
        </p15:guide>
        <p15:guide id="11" pos="7151">
          <p15:clr>
            <a:srgbClr val="A4A3A4"/>
          </p15:clr>
        </p15:guide>
        <p15:guide id="12" pos="671">
          <p15:clr>
            <a:srgbClr val="A4A3A4"/>
          </p15:clr>
        </p15:guide>
        <p15:guide id="13" pos="4991">
          <p15:clr>
            <a:srgbClr val="A4A3A4"/>
          </p15:clr>
        </p15:guide>
        <p15:guide id="14" pos="700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8282"/>
    <a:srgbClr val="6E90FE"/>
    <a:srgbClr val="8086FC"/>
    <a:srgbClr val="6D6DFB"/>
    <a:srgbClr val="4E78F0"/>
    <a:srgbClr val="F0932C"/>
    <a:srgbClr val="92C610"/>
    <a:srgbClr val="9FD812"/>
    <a:srgbClr val="E05F2C"/>
    <a:srgbClr val="0ABE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220" autoAdjust="0"/>
    <p:restoredTop sz="95909" autoAdjust="0"/>
  </p:normalViewPr>
  <p:slideViewPr>
    <p:cSldViewPr showGuides="1">
      <p:cViewPr varScale="1">
        <p:scale>
          <a:sx n="113" d="100"/>
          <a:sy n="113" d="100"/>
        </p:scale>
        <p:origin x="200" y="520"/>
      </p:cViewPr>
      <p:guideLst>
        <p:guide orient="horz" pos="2160"/>
        <p:guide orient="horz" pos="4030"/>
        <p:guide orient="horz" pos="1152"/>
        <p:guide orient="horz" pos="1018"/>
        <p:guide orient="horz" pos="3886"/>
        <p:guide orient="horz" pos="2928"/>
        <p:guide orient="horz" pos="3072"/>
        <p:guide orient="horz" pos="407"/>
        <p:guide pos="3839"/>
        <p:guide pos="959"/>
        <p:guide pos="7151"/>
        <p:guide pos="671"/>
        <p:guide pos="4991"/>
        <p:guide pos="7007"/>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90" d="100"/>
          <a:sy n="90" d="100"/>
        </p:scale>
        <p:origin x="285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5C6B20-1A21-DA46-BA22-8E0509E7805F}" type="doc">
      <dgm:prSet loTypeId="urn:microsoft.com/office/officeart/2005/8/layout/default" loCatId="" qsTypeId="urn:microsoft.com/office/officeart/2005/8/quickstyle/simple1" qsCatId="simple" csTypeId="urn:microsoft.com/office/officeart/2005/8/colors/accent1_2" csCatId="accent1" phldr="1"/>
      <dgm:spPr/>
      <dgm:t>
        <a:bodyPr/>
        <a:lstStyle/>
        <a:p>
          <a:endParaRPr lang="en-GB"/>
        </a:p>
      </dgm:t>
    </dgm:pt>
    <dgm:pt modelId="{2DE3F51D-CAB9-0F46-B43D-39BB7076880B}">
      <dgm:prSet phldrT="[Text]" custT="1"/>
      <dgm:spPr/>
      <dgm:t>
        <a:bodyPr/>
        <a:lstStyle/>
        <a:p>
          <a:r>
            <a:rPr lang="en-GB" sz="2400" dirty="0">
              <a:solidFill>
                <a:schemeClr val="tx1"/>
              </a:solidFill>
            </a:rPr>
            <a:t>Net Indirect Taxes = Indirect Taxes – Subsidies </a:t>
          </a:r>
        </a:p>
      </dgm:t>
    </dgm:pt>
    <dgm:pt modelId="{B0A0ACEC-86EA-A74D-A4B2-F571D96E69AB}" type="parTrans" cxnId="{29E1D70B-02C4-FB4F-A224-005AE4A248CD}">
      <dgm:prSet/>
      <dgm:spPr/>
      <dgm:t>
        <a:bodyPr/>
        <a:lstStyle/>
        <a:p>
          <a:endParaRPr lang="en-GB"/>
        </a:p>
      </dgm:t>
    </dgm:pt>
    <dgm:pt modelId="{5A86E511-D638-7F42-846E-EA7348D66C77}" type="sibTrans" cxnId="{29E1D70B-02C4-FB4F-A224-005AE4A248CD}">
      <dgm:prSet/>
      <dgm:spPr/>
      <dgm:t>
        <a:bodyPr/>
        <a:lstStyle/>
        <a:p>
          <a:endParaRPr lang="en-GB"/>
        </a:p>
      </dgm:t>
    </dgm:pt>
    <dgm:pt modelId="{4A401BC0-8C18-6A44-BFF4-F1FEA944ADB0}">
      <dgm:prSet phldrT="[Text]" custT="1"/>
      <dgm:spPr/>
      <dgm:t>
        <a:bodyPr/>
        <a:lstStyle/>
        <a:p>
          <a:r>
            <a:rPr lang="en-GB" sz="2400" dirty="0">
              <a:solidFill>
                <a:schemeClr val="tx1"/>
              </a:solidFill>
            </a:rPr>
            <a:t>Factor Cost = Market Price – Indirect Taxes + Subsidies  </a:t>
          </a:r>
        </a:p>
      </dgm:t>
    </dgm:pt>
    <dgm:pt modelId="{1149EFF7-3061-154F-9947-5C38E5EDB2D2}" type="parTrans" cxnId="{A15ADA62-F42B-1C46-9BEE-96A0B64CAAF8}">
      <dgm:prSet/>
      <dgm:spPr/>
      <dgm:t>
        <a:bodyPr/>
        <a:lstStyle/>
        <a:p>
          <a:endParaRPr lang="en-GB"/>
        </a:p>
      </dgm:t>
    </dgm:pt>
    <dgm:pt modelId="{F37DD235-E096-2240-BFB5-AA598CF96250}" type="sibTrans" cxnId="{A15ADA62-F42B-1C46-9BEE-96A0B64CAAF8}">
      <dgm:prSet/>
      <dgm:spPr/>
      <dgm:t>
        <a:bodyPr/>
        <a:lstStyle/>
        <a:p>
          <a:endParaRPr lang="en-GB"/>
        </a:p>
      </dgm:t>
    </dgm:pt>
    <dgm:pt modelId="{F1F56D46-80CB-7E47-985E-FD54ABFB3956}">
      <dgm:prSet phldrT="[Text]" custT="1"/>
      <dgm:spPr/>
      <dgm:t>
        <a:bodyPr/>
        <a:lstStyle/>
        <a:p>
          <a:r>
            <a:rPr lang="en-GB" sz="2400" dirty="0">
              <a:solidFill>
                <a:schemeClr val="tx1"/>
              </a:solidFill>
            </a:rPr>
            <a:t>Market Price = Factor Cost + Net Indirect Taxes </a:t>
          </a:r>
        </a:p>
      </dgm:t>
    </dgm:pt>
    <dgm:pt modelId="{BA311F72-B46A-6A49-B892-491C76589639}" type="parTrans" cxnId="{B2608D8E-4F13-3341-BA68-A4BFA53AE980}">
      <dgm:prSet/>
      <dgm:spPr/>
      <dgm:t>
        <a:bodyPr/>
        <a:lstStyle/>
        <a:p>
          <a:endParaRPr lang="en-GB"/>
        </a:p>
      </dgm:t>
    </dgm:pt>
    <dgm:pt modelId="{EA6ED44F-98E3-B04C-8167-ECBE18913A6D}" type="sibTrans" cxnId="{B2608D8E-4F13-3341-BA68-A4BFA53AE980}">
      <dgm:prSet/>
      <dgm:spPr/>
      <dgm:t>
        <a:bodyPr/>
        <a:lstStyle/>
        <a:p>
          <a:endParaRPr lang="en-GB"/>
        </a:p>
      </dgm:t>
    </dgm:pt>
    <dgm:pt modelId="{C7EDAB93-594D-7C48-8213-9E4EA15E6381}" type="pres">
      <dgm:prSet presAssocID="{755C6B20-1A21-DA46-BA22-8E0509E7805F}" presName="diagram" presStyleCnt="0">
        <dgm:presLayoutVars>
          <dgm:dir/>
          <dgm:resizeHandles val="exact"/>
        </dgm:presLayoutVars>
      </dgm:prSet>
      <dgm:spPr/>
    </dgm:pt>
    <dgm:pt modelId="{998DE8E4-C82F-2C44-A6EA-7149913564CE}" type="pres">
      <dgm:prSet presAssocID="{2DE3F51D-CAB9-0F46-B43D-39BB7076880B}" presName="node" presStyleLbl="node1" presStyleIdx="0" presStyleCnt="3">
        <dgm:presLayoutVars>
          <dgm:bulletEnabled val="1"/>
        </dgm:presLayoutVars>
      </dgm:prSet>
      <dgm:spPr/>
    </dgm:pt>
    <dgm:pt modelId="{ECB110D5-8BF4-F645-8CDE-3B1206C7C2B4}" type="pres">
      <dgm:prSet presAssocID="{5A86E511-D638-7F42-846E-EA7348D66C77}" presName="sibTrans" presStyleCnt="0"/>
      <dgm:spPr/>
    </dgm:pt>
    <dgm:pt modelId="{6009A313-D319-F449-8A08-CE7DF868878B}" type="pres">
      <dgm:prSet presAssocID="{4A401BC0-8C18-6A44-BFF4-F1FEA944ADB0}" presName="node" presStyleLbl="node1" presStyleIdx="1" presStyleCnt="3">
        <dgm:presLayoutVars>
          <dgm:bulletEnabled val="1"/>
        </dgm:presLayoutVars>
      </dgm:prSet>
      <dgm:spPr/>
    </dgm:pt>
    <dgm:pt modelId="{1C2DB0C6-CBBF-BC4C-ACFB-E193A8CFC2E4}" type="pres">
      <dgm:prSet presAssocID="{F37DD235-E096-2240-BFB5-AA598CF96250}" presName="sibTrans" presStyleCnt="0"/>
      <dgm:spPr/>
    </dgm:pt>
    <dgm:pt modelId="{F34ADB18-605E-5C40-8790-AFF82325EBF2}" type="pres">
      <dgm:prSet presAssocID="{F1F56D46-80CB-7E47-985E-FD54ABFB3956}" presName="node" presStyleLbl="node1" presStyleIdx="2" presStyleCnt="3">
        <dgm:presLayoutVars>
          <dgm:bulletEnabled val="1"/>
        </dgm:presLayoutVars>
      </dgm:prSet>
      <dgm:spPr/>
    </dgm:pt>
  </dgm:ptLst>
  <dgm:cxnLst>
    <dgm:cxn modelId="{29E1D70B-02C4-FB4F-A224-005AE4A248CD}" srcId="{755C6B20-1A21-DA46-BA22-8E0509E7805F}" destId="{2DE3F51D-CAB9-0F46-B43D-39BB7076880B}" srcOrd="0" destOrd="0" parTransId="{B0A0ACEC-86EA-A74D-A4B2-F571D96E69AB}" sibTransId="{5A86E511-D638-7F42-846E-EA7348D66C77}"/>
    <dgm:cxn modelId="{0E18822D-8D7A-6941-BB69-45EA4E215D76}" type="presOf" srcId="{4A401BC0-8C18-6A44-BFF4-F1FEA944ADB0}" destId="{6009A313-D319-F449-8A08-CE7DF868878B}" srcOrd="0" destOrd="0" presId="urn:microsoft.com/office/officeart/2005/8/layout/default"/>
    <dgm:cxn modelId="{A15ADA62-F42B-1C46-9BEE-96A0B64CAAF8}" srcId="{755C6B20-1A21-DA46-BA22-8E0509E7805F}" destId="{4A401BC0-8C18-6A44-BFF4-F1FEA944ADB0}" srcOrd="1" destOrd="0" parTransId="{1149EFF7-3061-154F-9947-5C38E5EDB2D2}" sibTransId="{F37DD235-E096-2240-BFB5-AA598CF96250}"/>
    <dgm:cxn modelId="{037E7D79-3E86-F843-A951-2C08818B467F}" type="presOf" srcId="{2DE3F51D-CAB9-0F46-B43D-39BB7076880B}" destId="{998DE8E4-C82F-2C44-A6EA-7149913564CE}" srcOrd="0" destOrd="0" presId="urn:microsoft.com/office/officeart/2005/8/layout/default"/>
    <dgm:cxn modelId="{B2608D8E-4F13-3341-BA68-A4BFA53AE980}" srcId="{755C6B20-1A21-DA46-BA22-8E0509E7805F}" destId="{F1F56D46-80CB-7E47-985E-FD54ABFB3956}" srcOrd="2" destOrd="0" parTransId="{BA311F72-B46A-6A49-B892-491C76589639}" sibTransId="{EA6ED44F-98E3-B04C-8167-ECBE18913A6D}"/>
    <dgm:cxn modelId="{5D0E2FF9-599C-7349-9615-C854411EF48A}" type="presOf" srcId="{755C6B20-1A21-DA46-BA22-8E0509E7805F}" destId="{C7EDAB93-594D-7C48-8213-9E4EA15E6381}" srcOrd="0" destOrd="0" presId="urn:microsoft.com/office/officeart/2005/8/layout/default"/>
    <dgm:cxn modelId="{1A4262F9-8FAF-B944-97D5-2228B8AC1B9E}" type="presOf" srcId="{F1F56D46-80CB-7E47-985E-FD54ABFB3956}" destId="{F34ADB18-605E-5C40-8790-AFF82325EBF2}" srcOrd="0" destOrd="0" presId="urn:microsoft.com/office/officeart/2005/8/layout/default"/>
    <dgm:cxn modelId="{56A1E9EC-5F48-864A-8509-E8111C3F7EAE}" type="presParOf" srcId="{C7EDAB93-594D-7C48-8213-9E4EA15E6381}" destId="{998DE8E4-C82F-2C44-A6EA-7149913564CE}" srcOrd="0" destOrd="0" presId="urn:microsoft.com/office/officeart/2005/8/layout/default"/>
    <dgm:cxn modelId="{9E07E2CC-A9B4-6F46-A90B-B44569092DA4}" type="presParOf" srcId="{C7EDAB93-594D-7C48-8213-9E4EA15E6381}" destId="{ECB110D5-8BF4-F645-8CDE-3B1206C7C2B4}" srcOrd="1" destOrd="0" presId="urn:microsoft.com/office/officeart/2005/8/layout/default"/>
    <dgm:cxn modelId="{5CC6924D-4DFB-8B47-8999-A0F425950221}" type="presParOf" srcId="{C7EDAB93-594D-7C48-8213-9E4EA15E6381}" destId="{6009A313-D319-F449-8A08-CE7DF868878B}" srcOrd="2" destOrd="0" presId="urn:microsoft.com/office/officeart/2005/8/layout/default"/>
    <dgm:cxn modelId="{24C69A73-F036-7F40-9A66-43B19B9825E8}" type="presParOf" srcId="{C7EDAB93-594D-7C48-8213-9E4EA15E6381}" destId="{1C2DB0C6-CBBF-BC4C-ACFB-E193A8CFC2E4}" srcOrd="3" destOrd="0" presId="urn:microsoft.com/office/officeart/2005/8/layout/default"/>
    <dgm:cxn modelId="{E5AE4CF5-5EF1-CC44-88F5-E52E3D5124F7}" type="presParOf" srcId="{C7EDAB93-594D-7C48-8213-9E4EA15E6381}" destId="{F34ADB18-605E-5C40-8790-AFF82325EBF2}"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6E660F-E970-6A43-8968-ADF6AD6B95A5}" type="doc">
      <dgm:prSet loTypeId="urn:microsoft.com/office/officeart/2005/8/layout/list1" loCatId="" qsTypeId="urn:microsoft.com/office/officeart/2005/8/quickstyle/simple1" qsCatId="simple" csTypeId="urn:microsoft.com/office/officeart/2005/8/colors/accent1_2" csCatId="accent1" phldr="1"/>
      <dgm:spPr/>
      <dgm:t>
        <a:bodyPr/>
        <a:lstStyle/>
        <a:p>
          <a:endParaRPr lang="en-GB"/>
        </a:p>
      </dgm:t>
    </dgm:pt>
    <dgm:pt modelId="{42160E79-43BE-F542-8C0A-9EDA0FA54A77}">
      <dgm:prSet phldrT="[Text]" custT="1"/>
      <dgm:spPr/>
      <dgm:t>
        <a:bodyPr/>
        <a:lstStyle/>
        <a:p>
          <a:r>
            <a:rPr lang="en-GB" sz="1100" b="1" dirty="0">
              <a:solidFill>
                <a:schemeClr val="tx1"/>
              </a:solidFill>
            </a:rPr>
            <a:t>	</a:t>
          </a:r>
          <a:r>
            <a:rPr lang="en-GB" sz="3200" b="1" dirty="0">
              <a:solidFill>
                <a:schemeClr val="tx1"/>
              </a:solidFill>
            </a:rPr>
            <a:t>Net Factor Income from Abroad = Factor income from abroad by the normal residents – factor income of non residents in the domestic territory </a:t>
          </a:r>
        </a:p>
      </dgm:t>
    </dgm:pt>
    <dgm:pt modelId="{2BB2F6B9-EE35-514A-8AE8-A3C46F122CB7}" type="parTrans" cxnId="{C9AF34C6-056A-F34D-BED9-764BEB75D8EF}">
      <dgm:prSet/>
      <dgm:spPr/>
      <dgm:t>
        <a:bodyPr/>
        <a:lstStyle/>
        <a:p>
          <a:endParaRPr lang="en-GB"/>
        </a:p>
      </dgm:t>
    </dgm:pt>
    <dgm:pt modelId="{6AC111B4-123C-7D4C-805C-AA15CA6A14A5}" type="sibTrans" cxnId="{C9AF34C6-056A-F34D-BED9-764BEB75D8EF}">
      <dgm:prSet/>
      <dgm:spPr/>
      <dgm:t>
        <a:bodyPr/>
        <a:lstStyle/>
        <a:p>
          <a:endParaRPr lang="en-GB"/>
        </a:p>
      </dgm:t>
    </dgm:pt>
    <dgm:pt modelId="{65A1D572-E169-334A-8248-838CB3A5A90E}" type="pres">
      <dgm:prSet presAssocID="{746E660F-E970-6A43-8968-ADF6AD6B95A5}" presName="linear" presStyleCnt="0">
        <dgm:presLayoutVars>
          <dgm:dir/>
          <dgm:animLvl val="lvl"/>
          <dgm:resizeHandles val="exact"/>
        </dgm:presLayoutVars>
      </dgm:prSet>
      <dgm:spPr/>
    </dgm:pt>
    <dgm:pt modelId="{6ECCCEA4-05F1-C14D-A944-73122068C5D6}" type="pres">
      <dgm:prSet presAssocID="{42160E79-43BE-F542-8C0A-9EDA0FA54A77}" presName="parentLin" presStyleCnt="0"/>
      <dgm:spPr/>
    </dgm:pt>
    <dgm:pt modelId="{C60D0751-D35C-6647-B71B-EAF259DEFE30}" type="pres">
      <dgm:prSet presAssocID="{42160E79-43BE-F542-8C0A-9EDA0FA54A77}" presName="parentLeftMargin" presStyleLbl="node1" presStyleIdx="0" presStyleCnt="1"/>
      <dgm:spPr/>
    </dgm:pt>
    <dgm:pt modelId="{F95F4F0E-7DD1-6B4A-9753-46CC788115A7}" type="pres">
      <dgm:prSet presAssocID="{42160E79-43BE-F542-8C0A-9EDA0FA54A77}" presName="parentText" presStyleLbl="node1" presStyleIdx="0" presStyleCnt="1" custScaleX="157466" custScaleY="1172563" custLinFactX="-929" custLinFactNeighborX="-100000" custLinFactNeighborY="9490">
        <dgm:presLayoutVars>
          <dgm:chMax val="0"/>
          <dgm:bulletEnabled val="1"/>
        </dgm:presLayoutVars>
      </dgm:prSet>
      <dgm:spPr/>
    </dgm:pt>
    <dgm:pt modelId="{4B087007-CE9D-2A4E-8FD2-FCF4F94215CD}" type="pres">
      <dgm:prSet presAssocID="{42160E79-43BE-F542-8C0A-9EDA0FA54A77}" presName="negativeSpace" presStyleCnt="0"/>
      <dgm:spPr/>
    </dgm:pt>
    <dgm:pt modelId="{8EC1B4AA-5F41-BF46-8DEE-6590C7C02AF9}" type="pres">
      <dgm:prSet presAssocID="{42160E79-43BE-F542-8C0A-9EDA0FA54A77}" presName="childText" presStyleLbl="conFgAcc1" presStyleIdx="0" presStyleCnt="1">
        <dgm:presLayoutVars>
          <dgm:bulletEnabled val="1"/>
        </dgm:presLayoutVars>
      </dgm:prSet>
      <dgm:spPr/>
    </dgm:pt>
  </dgm:ptLst>
  <dgm:cxnLst>
    <dgm:cxn modelId="{A1C9FE25-5C52-374F-A6C1-D1AA050E0FAB}" type="presOf" srcId="{746E660F-E970-6A43-8968-ADF6AD6B95A5}" destId="{65A1D572-E169-334A-8248-838CB3A5A90E}" srcOrd="0" destOrd="0" presId="urn:microsoft.com/office/officeart/2005/8/layout/list1"/>
    <dgm:cxn modelId="{471D60A3-D509-8C44-B722-3E95088C4931}" type="presOf" srcId="{42160E79-43BE-F542-8C0A-9EDA0FA54A77}" destId="{C60D0751-D35C-6647-B71B-EAF259DEFE30}" srcOrd="0" destOrd="0" presId="urn:microsoft.com/office/officeart/2005/8/layout/list1"/>
    <dgm:cxn modelId="{1120FDBA-E8A2-5544-B754-2E386C2F2CB1}" type="presOf" srcId="{42160E79-43BE-F542-8C0A-9EDA0FA54A77}" destId="{F95F4F0E-7DD1-6B4A-9753-46CC788115A7}" srcOrd="1" destOrd="0" presId="urn:microsoft.com/office/officeart/2005/8/layout/list1"/>
    <dgm:cxn modelId="{C9AF34C6-056A-F34D-BED9-764BEB75D8EF}" srcId="{746E660F-E970-6A43-8968-ADF6AD6B95A5}" destId="{42160E79-43BE-F542-8C0A-9EDA0FA54A77}" srcOrd="0" destOrd="0" parTransId="{2BB2F6B9-EE35-514A-8AE8-A3C46F122CB7}" sibTransId="{6AC111B4-123C-7D4C-805C-AA15CA6A14A5}"/>
    <dgm:cxn modelId="{E18B3CC8-996C-8948-8B77-1D3F227D88A8}" type="presParOf" srcId="{65A1D572-E169-334A-8248-838CB3A5A90E}" destId="{6ECCCEA4-05F1-C14D-A944-73122068C5D6}" srcOrd="0" destOrd="0" presId="urn:microsoft.com/office/officeart/2005/8/layout/list1"/>
    <dgm:cxn modelId="{E7B33BF8-F4A8-3D4E-966F-990904879619}" type="presParOf" srcId="{6ECCCEA4-05F1-C14D-A944-73122068C5D6}" destId="{C60D0751-D35C-6647-B71B-EAF259DEFE30}" srcOrd="0" destOrd="0" presId="urn:microsoft.com/office/officeart/2005/8/layout/list1"/>
    <dgm:cxn modelId="{E012F3AC-FB2D-8D4C-98F6-D6505A541CCD}" type="presParOf" srcId="{6ECCCEA4-05F1-C14D-A944-73122068C5D6}" destId="{F95F4F0E-7DD1-6B4A-9753-46CC788115A7}" srcOrd="1" destOrd="0" presId="urn:microsoft.com/office/officeart/2005/8/layout/list1"/>
    <dgm:cxn modelId="{DE10D3EB-5D35-E646-9388-4EDCFC454FB5}" type="presParOf" srcId="{65A1D572-E169-334A-8248-838CB3A5A90E}" destId="{4B087007-CE9D-2A4E-8FD2-FCF4F94215CD}" srcOrd="1" destOrd="0" presId="urn:microsoft.com/office/officeart/2005/8/layout/list1"/>
    <dgm:cxn modelId="{E77C9F4D-FED3-344F-BBE7-C648ABFCEBE0}" type="presParOf" srcId="{65A1D572-E169-334A-8248-838CB3A5A90E}" destId="{8EC1B4AA-5F41-BF46-8DEE-6590C7C02AF9}"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8DE8E4-C82F-2C44-A6EA-7149913564CE}">
      <dsp:nvSpPr>
        <dsp:cNvPr id="0" name=""/>
        <dsp:cNvSpPr/>
      </dsp:nvSpPr>
      <dsp:spPr>
        <a:xfrm>
          <a:off x="0" y="616231"/>
          <a:ext cx="3420379" cy="20522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tx1"/>
              </a:solidFill>
            </a:rPr>
            <a:t>Net Indirect Taxes = Indirect Taxes – Subsidies </a:t>
          </a:r>
        </a:p>
      </dsp:txBody>
      <dsp:txXfrm>
        <a:off x="0" y="616231"/>
        <a:ext cx="3420379" cy="2052227"/>
      </dsp:txXfrm>
    </dsp:sp>
    <dsp:sp modelId="{6009A313-D319-F449-8A08-CE7DF868878B}">
      <dsp:nvSpPr>
        <dsp:cNvPr id="0" name=""/>
        <dsp:cNvSpPr/>
      </dsp:nvSpPr>
      <dsp:spPr>
        <a:xfrm>
          <a:off x="3762417" y="616231"/>
          <a:ext cx="3420379" cy="20522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tx1"/>
              </a:solidFill>
            </a:rPr>
            <a:t>Factor Cost = Market Price – Indirect Taxes + Subsidies  </a:t>
          </a:r>
        </a:p>
      </dsp:txBody>
      <dsp:txXfrm>
        <a:off x="3762417" y="616231"/>
        <a:ext cx="3420379" cy="2052227"/>
      </dsp:txXfrm>
    </dsp:sp>
    <dsp:sp modelId="{F34ADB18-605E-5C40-8790-AFF82325EBF2}">
      <dsp:nvSpPr>
        <dsp:cNvPr id="0" name=""/>
        <dsp:cNvSpPr/>
      </dsp:nvSpPr>
      <dsp:spPr>
        <a:xfrm>
          <a:off x="7524835" y="616231"/>
          <a:ext cx="3420379" cy="20522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tx1"/>
              </a:solidFill>
            </a:rPr>
            <a:t>Market Price = Factor Cost + Net Indirect Taxes </a:t>
          </a:r>
        </a:p>
      </dsp:txBody>
      <dsp:txXfrm>
        <a:off x="7524835" y="616231"/>
        <a:ext cx="3420379" cy="20522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C1B4AA-5F41-BF46-8DEE-6590C7C02AF9}">
      <dsp:nvSpPr>
        <dsp:cNvPr id="0" name=""/>
        <dsp:cNvSpPr/>
      </dsp:nvSpPr>
      <dsp:spPr>
        <a:xfrm>
          <a:off x="0" y="3686379"/>
          <a:ext cx="11062964" cy="27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5F4F0E-7DD1-6B4A-9753-46CC788115A7}">
      <dsp:nvSpPr>
        <dsp:cNvPr id="0" name=""/>
        <dsp:cNvSpPr/>
      </dsp:nvSpPr>
      <dsp:spPr>
        <a:xfrm>
          <a:off x="0" y="72008"/>
          <a:ext cx="10574731" cy="38075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708" tIns="0" rIns="292708" bIns="0" numCol="1" spcCol="1270" anchor="ctr" anchorCtr="0">
          <a:noAutofit/>
        </a:bodyPr>
        <a:lstStyle/>
        <a:p>
          <a:pPr marL="0" lvl="0" indent="0" algn="l" defTabSz="488950">
            <a:lnSpc>
              <a:spcPct val="90000"/>
            </a:lnSpc>
            <a:spcBef>
              <a:spcPct val="0"/>
            </a:spcBef>
            <a:spcAft>
              <a:spcPct val="35000"/>
            </a:spcAft>
            <a:buNone/>
          </a:pPr>
          <a:r>
            <a:rPr lang="en-GB" sz="1100" b="1" kern="1200" dirty="0">
              <a:solidFill>
                <a:schemeClr val="tx1"/>
              </a:solidFill>
            </a:rPr>
            <a:t>	</a:t>
          </a:r>
          <a:r>
            <a:rPr lang="en-GB" sz="3200" b="1" kern="1200" dirty="0">
              <a:solidFill>
                <a:schemeClr val="tx1"/>
              </a:solidFill>
            </a:rPr>
            <a:t>Net Factor Income from Abroad = Factor income from abroad by the normal residents – factor income of non residents in the domestic territory </a:t>
          </a:r>
        </a:p>
      </dsp:txBody>
      <dsp:txXfrm>
        <a:off x="185869" y="257877"/>
        <a:ext cx="10202993" cy="343580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0D608FDE-3583-4FA7-B945-363B4C054EA0}" type="datetime1">
              <a:rPr lang="en-GB" smtClean="0"/>
              <a:t>26/07/2022</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F8ED99B-9732-49FC-9C16-B56FEB1B1092}" type="slidenum">
              <a:rPr lang="en-GB" smtClean="0"/>
              <a:t>‹#›</a:t>
            </a:fld>
            <a:endParaRPr lang="en-GB" dirty="0"/>
          </a:p>
        </p:txBody>
      </p:sp>
    </p:spTree>
    <p:extLst>
      <p:ext uri="{BB962C8B-B14F-4D97-AF65-F5344CB8AC3E}">
        <p14:creationId xmlns:p14="http://schemas.microsoft.com/office/powerpoint/2010/main" val="13146626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FB33BDC1-4229-4113-94F2-5963FFA755BD}" type="datetime1">
              <a:rPr lang="en-GB" noProof="0" smtClean="0"/>
              <a:t>26/07/2022</a:t>
            </a:fld>
            <a:endParaRPr lang="en-GB" noProof="0"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F93199CD-3E1B-4AE6-990F-76F925F5EA9F}" type="slidenum">
              <a:rPr lang="en-GB" noProof="0" smtClean="0"/>
              <a:t>‹#›</a:t>
            </a:fld>
            <a:endParaRPr lang="en-GB" noProof="0"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F93199CD-3E1B-4AE6-990F-76F925F5EA9F}" type="slidenum">
              <a:rPr lang="en-GB" smtClean="0"/>
              <a:t>1</a:t>
            </a:fld>
            <a:endParaRPr lang="en-GB" dirty="0"/>
          </a:p>
        </p:txBody>
      </p:sp>
    </p:spTree>
    <p:extLst>
      <p:ext uri="{BB962C8B-B14F-4D97-AF65-F5344CB8AC3E}">
        <p14:creationId xmlns:p14="http://schemas.microsoft.com/office/powerpoint/2010/main" val="708555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F93199CD-3E1B-4AE6-990F-76F925F5EA9F}" type="slidenum">
              <a:rPr lang="en-GB" smtClean="0"/>
              <a:t>2</a:t>
            </a:fld>
            <a:endParaRPr lang="en-GB" dirty="0"/>
          </a:p>
        </p:txBody>
      </p:sp>
    </p:spTree>
    <p:extLst>
      <p:ext uri="{BB962C8B-B14F-4D97-AF65-F5344CB8AC3E}">
        <p14:creationId xmlns:p14="http://schemas.microsoft.com/office/powerpoint/2010/main" val="722399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F93199CD-3E1B-4AE6-990F-76F925F5EA9F}" type="slidenum">
              <a:rPr lang="en-GB" smtClean="0"/>
              <a:t>3</a:t>
            </a:fld>
            <a:endParaRPr lang="en-GB" dirty="0"/>
          </a:p>
        </p:txBody>
      </p:sp>
    </p:spTree>
    <p:extLst>
      <p:ext uri="{BB962C8B-B14F-4D97-AF65-F5344CB8AC3E}">
        <p14:creationId xmlns:p14="http://schemas.microsoft.com/office/powerpoint/2010/main" val="2112571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F93199CD-3E1B-4AE6-990F-76F925F5EA9F}" type="slidenum">
              <a:rPr lang="en-GB" smtClean="0"/>
              <a:t>4</a:t>
            </a:fld>
            <a:endParaRPr lang="en-GB" dirty="0"/>
          </a:p>
        </p:txBody>
      </p:sp>
    </p:spTree>
    <p:extLst>
      <p:ext uri="{BB962C8B-B14F-4D97-AF65-F5344CB8AC3E}">
        <p14:creationId xmlns:p14="http://schemas.microsoft.com/office/powerpoint/2010/main" val="3282085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F93199CD-3E1B-4AE6-990F-76F925F5EA9F}" type="slidenum">
              <a:rPr lang="en-GB" smtClean="0"/>
              <a:t>5</a:t>
            </a:fld>
            <a:endParaRPr lang="en-GB" dirty="0"/>
          </a:p>
        </p:txBody>
      </p:sp>
    </p:spTree>
    <p:extLst>
      <p:ext uri="{BB962C8B-B14F-4D97-AF65-F5344CB8AC3E}">
        <p14:creationId xmlns:p14="http://schemas.microsoft.com/office/powerpoint/2010/main" val="202821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F93199CD-3E1B-4AE6-990F-76F925F5EA9F}" type="slidenum">
              <a:rPr lang="en-GB" smtClean="0"/>
              <a:t>6</a:t>
            </a:fld>
            <a:endParaRPr lang="en-GB" dirty="0"/>
          </a:p>
        </p:txBody>
      </p:sp>
    </p:spTree>
    <p:extLst>
      <p:ext uri="{BB962C8B-B14F-4D97-AF65-F5344CB8AC3E}">
        <p14:creationId xmlns:p14="http://schemas.microsoft.com/office/powerpoint/2010/main" val="3027698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F93199CD-3E1B-4AE6-990F-76F925F5EA9F}" type="slidenum">
              <a:rPr lang="en-GB" smtClean="0"/>
              <a:t>7</a:t>
            </a:fld>
            <a:endParaRPr lang="en-GB" dirty="0"/>
          </a:p>
        </p:txBody>
      </p:sp>
    </p:spTree>
    <p:extLst>
      <p:ext uri="{BB962C8B-B14F-4D97-AF65-F5344CB8AC3E}">
        <p14:creationId xmlns:p14="http://schemas.microsoft.com/office/powerpoint/2010/main" val="1847631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F93199CD-3E1B-4AE6-990F-76F925F5EA9F}" type="slidenum">
              <a:rPr lang="en-GB" smtClean="0"/>
              <a:t>8</a:t>
            </a:fld>
            <a:endParaRPr lang="en-GB" dirty="0"/>
          </a:p>
        </p:txBody>
      </p:sp>
    </p:spTree>
    <p:extLst>
      <p:ext uri="{BB962C8B-B14F-4D97-AF65-F5344CB8AC3E}">
        <p14:creationId xmlns:p14="http://schemas.microsoft.com/office/powerpoint/2010/main" val="3427590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F93199CD-3E1B-4AE6-990F-76F925F5EA9F}" type="slidenum">
              <a:rPr lang="en-GB" smtClean="0"/>
              <a:t>9</a:t>
            </a:fld>
            <a:endParaRPr lang="en-GB" dirty="0"/>
          </a:p>
        </p:txBody>
      </p:sp>
    </p:spTree>
    <p:extLst>
      <p:ext uri="{BB962C8B-B14F-4D97-AF65-F5344CB8AC3E}">
        <p14:creationId xmlns:p14="http://schemas.microsoft.com/office/powerpoint/2010/main" val="31447957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0824" y="1600200"/>
            <a:ext cx="5945188" cy="3048000"/>
          </a:xfrm>
        </p:spPr>
        <p:txBody>
          <a:bodyPr rtlCol="0" anchor="b">
            <a:normAutofit/>
          </a:bodyPr>
          <a:lstStyle>
            <a:lvl1pPr>
              <a:lnSpc>
                <a:spcPct val="80000"/>
              </a:lnSpc>
              <a:defRPr sz="6600">
                <a:solidFill>
                  <a:schemeClr val="tx1"/>
                </a:solidFill>
              </a:defRPr>
            </a:lvl1pPr>
          </a:lstStyle>
          <a:p>
            <a:pPr rtl="0"/>
            <a:r>
              <a:rPr lang="en-GB" noProof="0"/>
              <a:t>Click to edit Master title style</a:t>
            </a:r>
            <a:endParaRPr lang="en-GB" noProof="0" dirty="0"/>
          </a:p>
        </p:txBody>
      </p:sp>
      <p:sp>
        <p:nvSpPr>
          <p:cNvPr id="3" name="Subtitle 2"/>
          <p:cNvSpPr>
            <a:spLocks noGrp="1"/>
          </p:cNvSpPr>
          <p:nvPr>
            <p:ph type="subTitle" idx="1" hasCustomPrompt="1"/>
          </p:nvPr>
        </p:nvSpPr>
        <p:spPr>
          <a:xfrm>
            <a:off x="1520825" y="4898572"/>
            <a:ext cx="5945187" cy="1270453"/>
          </a:xfrm>
        </p:spPr>
        <p:txBody>
          <a:bodyPr rtlCol="0">
            <a:noAutofit/>
          </a:bodyPr>
          <a:lstStyle>
            <a:lvl1pPr marL="0" indent="0" algn="l">
              <a:spcBef>
                <a:spcPts val="0"/>
              </a:spcBef>
              <a:buNone/>
              <a:defRPr sz="2800" cap="none" baseline="0">
                <a:solidFill>
                  <a:schemeClr val="accent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n-GB" noProof="0" dirty="0"/>
              <a:t>Edit Master subtitle style</a:t>
            </a:r>
          </a:p>
        </p:txBody>
      </p:sp>
      <p:cxnSp>
        <p:nvCxnSpPr>
          <p:cNvPr id="6" name="Straight Connector 5"/>
          <p:cNvCxnSpPr/>
          <p:nvPr/>
        </p:nvCxnSpPr>
        <p:spPr>
          <a:xfrm>
            <a:off x="1658936" y="4782971"/>
            <a:ext cx="56546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grpSp>
        <p:nvGrpSpPr>
          <p:cNvPr id="5" name="Group 4"/>
          <p:cNvGrpSpPr/>
          <p:nvPr userDrawn="1"/>
        </p:nvGrpSpPr>
        <p:grpSpPr>
          <a:xfrm>
            <a:off x="7923213" y="0"/>
            <a:ext cx="4265612" cy="6858000"/>
            <a:chOff x="7923213" y="0"/>
            <a:chExt cx="4265612" cy="685800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923213" y="0"/>
              <a:ext cx="4265612" cy="6858000"/>
            </a:xfrm>
            <a:prstGeom prst="rect">
              <a:avLst/>
            </a:prstGeom>
          </p:spPr>
        </p:pic>
        <p:sp>
          <p:nvSpPr>
            <p:cNvPr id="13" name="Rectangle 12"/>
            <p:cNvSpPr/>
            <p:nvPr/>
          </p:nvSpPr>
          <p:spPr>
            <a:xfrm>
              <a:off x="7923213" y="0"/>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gr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Content Placeholder 2"/>
          <p:cNvSpPr>
            <a:spLocks noGrp="1"/>
          </p:cNvSpPr>
          <p:nvPr>
            <p:ph idx="1"/>
          </p:nvPr>
        </p:nvSpPr>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endParaRPr lang="en-GB" noProof="0" dirty="0"/>
          </a:p>
        </p:txBody>
      </p:sp>
      <p:sp>
        <p:nvSpPr>
          <p:cNvPr id="4" name="Date Placeholder 3"/>
          <p:cNvSpPr>
            <a:spLocks noGrp="1"/>
          </p:cNvSpPr>
          <p:nvPr>
            <p:ph type="dt" sz="half" idx="10"/>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7" name="Straight Connector 6"/>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0" y="2237096"/>
            <a:ext cx="8229601" cy="2411103"/>
          </a:xfrm>
        </p:spPr>
        <p:txBody>
          <a:bodyPr rtlCol="0" anchor="b">
            <a:normAutofit/>
          </a:bodyPr>
          <a:lstStyle>
            <a:lvl1pPr algn="l">
              <a:lnSpc>
                <a:spcPct val="80000"/>
              </a:lnSpc>
              <a:defRPr sz="4800" b="0" cap="none" baseline="0">
                <a:solidFill>
                  <a:schemeClr val="tx1"/>
                </a:solidFill>
              </a:defRPr>
            </a:lvl1p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1522412" y="4876800"/>
            <a:ext cx="8229601" cy="1292225"/>
          </a:xfrm>
        </p:spPr>
        <p:txBody>
          <a:bodyPr rtlCol="0" anchor="t">
            <a:normAutofit/>
          </a:bodyPr>
          <a:lstStyle>
            <a:lvl1pPr marL="0" indent="0">
              <a:spcBef>
                <a:spcPts val="0"/>
              </a:spcBef>
              <a:buNone/>
              <a:defRPr sz="2800" cap="none" baseline="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GB" noProof="0"/>
              <a:t>Click to edit Master text styles</a:t>
            </a:r>
          </a:p>
        </p:txBody>
      </p:sp>
      <p:grpSp>
        <p:nvGrpSpPr>
          <p:cNvPr id="7" name="Group 6"/>
          <p:cNvGrpSpPr/>
          <p:nvPr userDrawn="1"/>
        </p:nvGrpSpPr>
        <p:grpSpPr>
          <a:xfrm>
            <a:off x="11123611" y="0"/>
            <a:ext cx="1065214" cy="6868886"/>
            <a:chOff x="11123611" y="0"/>
            <a:chExt cx="1065214" cy="6868886"/>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1123611" y="0"/>
              <a:ext cx="1065213" cy="6858000"/>
            </a:xfrm>
            <a:prstGeom prst="rect">
              <a:avLst/>
            </a:prstGeom>
          </p:spPr>
        </p:pic>
        <p:sp>
          <p:nvSpPr>
            <p:cNvPr id="12" name="Rectangle 11"/>
            <p:cNvSpPr/>
            <p:nvPr/>
          </p:nvSpPr>
          <p:spPr>
            <a:xfrm>
              <a:off x="11123612" y="10886"/>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grpSp>
      <p:sp>
        <p:nvSpPr>
          <p:cNvPr id="5" name="Footer Placeholder 4"/>
          <p:cNvSpPr>
            <a:spLocks noGrp="1"/>
          </p:cNvSpPr>
          <p:nvPr>
            <p:ph type="ftr" sz="quarter" idx="11"/>
          </p:nvPr>
        </p:nvSpPr>
        <p:spPr/>
        <p:txBody>
          <a:bodyPr rtlCol="0"/>
          <a:lstStyle/>
          <a:p>
            <a:pPr rtl="0"/>
            <a:endParaRPr lang="en-GB" noProof="0" dirty="0"/>
          </a:p>
        </p:txBody>
      </p:sp>
      <p:sp>
        <p:nvSpPr>
          <p:cNvPr id="4" name="Date Placeholder 3"/>
          <p:cNvSpPr>
            <a:spLocks noGrp="1"/>
          </p:cNvSpPr>
          <p:nvPr>
            <p:ph type="dt" sz="half" idx="10"/>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9" name="Straight Connector 8"/>
          <p:cNvCxnSpPr/>
          <p:nvPr/>
        </p:nvCxnSpPr>
        <p:spPr>
          <a:xfrm>
            <a:off x="1658936" y="4782971"/>
            <a:ext cx="80168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1219200"/>
          </a:xfrm>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Content Placeholder 2"/>
          <p:cNvSpPr>
            <a:spLocks noGrp="1"/>
          </p:cNvSpPr>
          <p:nvPr>
            <p:ph sz="half" idx="1"/>
          </p:nvPr>
        </p:nvSpPr>
        <p:spPr>
          <a:xfrm>
            <a:off x="1488168" y="1984248"/>
            <a:ext cx="4800600" cy="4187952"/>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4" name="Content Placeholder 3"/>
          <p:cNvSpPr>
            <a:spLocks noGrp="1"/>
          </p:cNvSpPr>
          <p:nvPr>
            <p:ph sz="half" idx="2"/>
          </p:nvPr>
        </p:nvSpPr>
        <p:spPr>
          <a:xfrm>
            <a:off x="6551612" y="1984248"/>
            <a:ext cx="4800601" cy="4187952"/>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6" name="Footer Placeholder 5"/>
          <p:cNvSpPr>
            <a:spLocks noGrp="1"/>
          </p:cNvSpPr>
          <p:nvPr>
            <p:ph type="ftr" sz="quarter" idx="11"/>
          </p:nvPr>
        </p:nvSpPr>
        <p:spPr/>
        <p:txBody>
          <a:bodyPr rtlCol="0"/>
          <a:lstStyle/>
          <a:p>
            <a:pPr rtl="0"/>
            <a:endParaRPr lang="en-GB" noProof="0" dirty="0"/>
          </a:p>
        </p:txBody>
      </p:sp>
      <p:sp>
        <p:nvSpPr>
          <p:cNvPr id="5" name="Date Placeholder 4"/>
          <p:cNvSpPr>
            <a:spLocks noGrp="1"/>
          </p:cNvSpPr>
          <p:nvPr>
            <p:ph type="dt" sz="half" idx="10"/>
          </p:nvPr>
        </p:nvSpPr>
        <p:spPr/>
        <p:txBody>
          <a:bodyPr rtlCol="0"/>
          <a:lstStyle/>
          <a:p>
            <a:pPr rtl="0"/>
            <a:endParaRPr lang="en-GB" noProof="0" dirty="0"/>
          </a:p>
        </p:txBody>
      </p:sp>
      <p:sp>
        <p:nvSpPr>
          <p:cNvPr id="7" name="Slide Number Placeholder 6"/>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8" name="Straight Connector 7"/>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1219200"/>
          </a:xfrm>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1522413" y="1828800"/>
            <a:ext cx="4800600"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4" name="Content Placeholder 3"/>
          <p:cNvSpPr>
            <a:spLocks noGrp="1"/>
          </p:cNvSpPr>
          <p:nvPr>
            <p:ph sz="half" idx="2"/>
          </p:nvPr>
        </p:nvSpPr>
        <p:spPr>
          <a:xfrm>
            <a:off x="1522413" y="2743200"/>
            <a:ext cx="4800600" cy="3425825"/>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Text Placeholder 4"/>
          <p:cNvSpPr>
            <a:spLocks noGrp="1"/>
          </p:cNvSpPr>
          <p:nvPr>
            <p:ph type="body" sz="quarter" idx="3"/>
          </p:nvPr>
        </p:nvSpPr>
        <p:spPr>
          <a:xfrm>
            <a:off x="6551613" y="1828800"/>
            <a:ext cx="4800600"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6" name="Content Placeholder 5"/>
          <p:cNvSpPr>
            <a:spLocks noGrp="1"/>
          </p:cNvSpPr>
          <p:nvPr>
            <p:ph sz="quarter" idx="4"/>
          </p:nvPr>
        </p:nvSpPr>
        <p:spPr>
          <a:xfrm>
            <a:off x="6551613" y="2743200"/>
            <a:ext cx="4800600" cy="3425825"/>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8" name="Footer Placeholder 7"/>
          <p:cNvSpPr>
            <a:spLocks noGrp="1"/>
          </p:cNvSpPr>
          <p:nvPr>
            <p:ph type="ftr" sz="quarter" idx="11"/>
          </p:nvPr>
        </p:nvSpPr>
        <p:spPr/>
        <p:txBody>
          <a:bodyPr rtlCol="0"/>
          <a:lstStyle/>
          <a:p>
            <a:pPr rtl="0"/>
            <a:endParaRPr lang="en-GB" noProof="0" dirty="0"/>
          </a:p>
        </p:txBody>
      </p:sp>
      <p:sp>
        <p:nvSpPr>
          <p:cNvPr id="7" name="Date Placeholder 6"/>
          <p:cNvSpPr>
            <a:spLocks noGrp="1"/>
          </p:cNvSpPr>
          <p:nvPr>
            <p:ph type="dt" sz="half" idx="10"/>
          </p:nvPr>
        </p:nvSpPr>
        <p:spPr/>
        <p:txBody>
          <a:bodyPr rtlCol="0"/>
          <a:lstStyle/>
          <a:p>
            <a:pPr rtl="0"/>
            <a:endParaRPr lang="en-GB" noProof="0" dirty="0"/>
          </a:p>
        </p:txBody>
      </p:sp>
      <p:sp>
        <p:nvSpPr>
          <p:cNvPr id="9" name="Slide Number Placeholder 8"/>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10" name="Straight Connector 9"/>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4" name="Footer Placeholder 3"/>
          <p:cNvSpPr>
            <a:spLocks noGrp="1"/>
          </p:cNvSpPr>
          <p:nvPr>
            <p:ph type="ftr" sz="quarter" idx="11"/>
          </p:nvPr>
        </p:nvSpPr>
        <p:spPr/>
        <p:txBody>
          <a:bodyPr rtlCol="0"/>
          <a:lstStyle/>
          <a:p>
            <a:pPr rtl="0"/>
            <a:endParaRPr lang="en-GB" noProof="0" dirty="0"/>
          </a:p>
        </p:txBody>
      </p:sp>
      <p:sp>
        <p:nvSpPr>
          <p:cNvPr id="3" name="Date Placeholder 2"/>
          <p:cNvSpPr>
            <a:spLocks noGrp="1"/>
          </p:cNvSpPr>
          <p:nvPr>
            <p:ph type="dt" sz="half" idx="10"/>
          </p:nvPr>
        </p:nvSpPr>
        <p:spPr/>
        <p:txBody>
          <a:bodyPr rtlCol="0"/>
          <a:lstStyle/>
          <a:p>
            <a:pPr rtl="0"/>
            <a:endParaRPr lang="en-GB" noProof="0" dirty="0"/>
          </a:p>
        </p:txBody>
      </p:sp>
      <p:sp>
        <p:nvSpPr>
          <p:cNvPr id="5" name="Slide Number Placeholder 4"/>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6" name="Straight Connector 5"/>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rtlCol="0"/>
          <a:lstStyle/>
          <a:p>
            <a:pPr rtl="0"/>
            <a:endParaRPr lang="en-GB" noProof="0" dirty="0"/>
          </a:p>
        </p:txBody>
      </p:sp>
      <p:sp>
        <p:nvSpPr>
          <p:cNvPr id="2" name="Date Placeholder 1"/>
          <p:cNvSpPr>
            <a:spLocks noGrp="1"/>
          </p:cNvSpPr>
          <p:nvPr>
            <p:ph type="dt" sz="half" idx="10"/>
          </p:nvPr>
        </p:nvSpPr>
        <p:spPr/>
        <p:txBody>
          <a:bodyPr rtlCol="0"/>
          <a:lstStyle/>
          <a:p>
            <a:pPr rtl="0"/>
            <a:endParaRPr lang="en-GB" noProof="0" dirty="0"/>
          </a:p>
        </p:txBody>
      </p:sp>
      <p:sp>
        <p:nvSpPr>
          <p:cNvPr id="4" name="Slide Number Placeholder 3"/>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3" y="685800"/>
            <a:ext cx="4114800" cy="1925637"/>
          </a:xfrm>
        </p:spPr>
        <p:txBody>
          <a:bodyPr rtlCol="0" anchor="b">
            <a:noAutofit/>
          </a:bodyPr>
          <a:lstStyle>
            <a:lvl1pPr algn="l">
              <a:lnSpc>
                <a:spcPct val="80000"/>
              </a:lnSpc>
              <a:defRPr sz="4000" b="0">
                <a:solidFill>
                  <a:schemeClr val="accent1">
                    <a:lumMod val="50000"/>
                  </a:schemeClr>
                </a:solidFill>
              </a:defRPr>
            </a:lvl1pPr>
          </a:lstStyle>
          <a:p>
            <a:pPr rtl="0"/>
            <a:r>
              <a:rPr lang="en-GB" noProof="0"/>
              <a:t>Click to edit Master title style</a:t>
            </a:r>
            <a:endParaRPr lang="en-GB" noProof="0" dirty="0"/>
          </a:p>
        </p:txBody>
      </p:sp>
      <p:sp>
        <p:nvSpPr>
          <p:cNvPr id="3" name="Content Placeholder 2"/>
          <p:cNvSpPr>
            <a:spLocks noGrp="1"/>
          </p:cNvSpPr>
          <p:nvPr>
            <p:ph idx="1"/>
          </p:nvPr>
        </p:nvSpPr>
        <p:spPr>
          <a:xfrm>
            <a:off x="6094414" y="685800"/>
            <a:ext cx="5257799"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4" name="Text Placeholder 3"/>
          <p:cNvSpPr>
            <a:spLocks noGrp="1"/>
          </p:cNvSpPr>
          <p:nvPr>
            <p:ph type="body" sz="half" idx="2"/>
          </p:nvPr>
        </p:nvSpPr>
        <p:spPr>
          <a:xfrm>
            <a:off x="1522413" y="2895599"/>
            <a:ext cx="4114800" cy="1752601"/>
          </a:xfrm>
        </p:spPr>
        <p:txBody>
          <a:bodyPr rtlCol="0">
            <a:normAutofit/>
          </a:bodyPr>
          <a:lstStyle>
            <a:lvl1pPr marL="0" indent="0">
              <a:lnSpc>
                <a:spcPct val="90000"/>
              </a:lnSpc>
              <a:spcBef>
                <a:spcPts val="18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Click to edit Master text styles</a:t>
            </a:r>
          </a:p>
        </p:txBody>
      </p:sp>
      <p:sp>
        <p:nvSpPr>
          <p:cNvPr id="6" name="Footer Placeholder 5"/>
          <p:cNvSpPr>
            <a:spLocks noGrp="1"/>
          </p:cNvSpPr>
          <p:nvPr>
            <p:ph type="ftr" sz="quarter" idx="11"/>
          </p:nvPr>
        </p:nvSpPr>
        <p:spPr/>
        <p:txBody>
          <a:bodyPr rtlCol="0"/>
          <a:lstStyle/>
          <a:p>
            <a:pPr rtl="0"/>
            <a:endParaRPr lang="en-GB" noProof="0" dirty="0"/>
          </a:p>
        </p:txBody>
      </p:sp>
      <p:sp>
        <p:nvSpPr>
          <p:cNvPr id="5" name="Date Placeholder 4"/>
          <p:cNvSpPr>
            <a:spLocks noGrp="1"/>
          </p:cNvSpPr>
          <p:nvPr>
            <p:ph type="dt" sz="half" idx="10"/>
          </p:nvPr>
        </p:nvSpPr>
        <p:spPr/>
        <p:txBody>
          <a:bodyPr rtlCol="0"/>
          <a:lstStyle/>
          <a:p>
            <a:pPr rtl="0"/>
            <a:endParaRPr lang="en-GB" noProof="0" dirty="0"/>
          </a:p>
        </p:txBody>
      </p:sp>
      <p:sp>
        <p:nvSpPr>
          <p:cNvPr id="7" name="Slide Number Placeholder 6"/>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8" name="Straight Connector 7"/>
          <p:cNvCxnSpPr/>
          <p:nvPr/>
        </p:nvCxnSpPr>
        <p:spPr>
          <a:xfrm>
            <a:off x="1658936" y="2743200"/>
            <a:ext cx="3902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3" y="685800"/>
            <a:ext cx="4114800" cy="1925638"/>
          </a:xfrm>
        </p:spPr>
        <p:txBody>
          <a:bodyPr rtlCol="0" anchor="b">
            <a:normAutofit/>
          </a:bodyPr>
          <a:lstStyle>
            <a:lvl1pPr algn="l">
              <a:lnSpc>
                <a:spcPct val="80000"/>
              </a:lnSpc>
              <a:defRPr sz="4000" b="0" i="0" baseline="0">
                <a:solidFill>
                  <a:schemeClr val="accent1">
                    <a:lumMod val="50000"/>
                  </a:schemeClr>
                </a:solidFill>
              </a:defRPr>
            </a:lvl1pPr>
          </a:lstStyle>
          <a:p>
            <a:pPr rtl="0"/>
            <a:r>
              <a:rPr lang="en-GB" noProof="0"/>
              <a:t>Click to edit Master title style</a:t>
            </a:r>
            <a:endParaRPr lang="en-GB" noProof="0" dirty="0"/>
          </a:p>
        </p:txBody>
      </p:sp>
      <p:sp>
        <p:nvSpPr>
          <p:cNvPr id="3" name="Picture Placeholder 2" descr="An empty placeholder to add an image. Click on the placeholder and select the image that you wish to add"/>
          <p:cNvSpPr>
            <a:spLocks noGrp="1"/>
          </p:cNvSpPr>
          <p:nvPr>
            <p:ph type="pic" idx="1"/>
          </p:nvPr>
        </p:nvSpPr>
        <p:spPr>
          <a:xfrm>
            <a:off x="6025925" y="-50118"/>
            <a:ext cx="6172198" cy="6857999"/>
          </a:xfrm>
          <a:solidFill>
            <a:schemeClr val="bg2"/>
          </a:solidFill>
          <a:effectLst>
            <a:outerShdw blurRad="152400" dist="50800" dir="10800000" algn="r" rotWithShape="0">
              <a:prstClr val="black">
                <a:alpha val="25000"/>
              </a:prstClr>
            </a:outerShdw>
          </a:effectLst>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GB" noProof="0"/>
              <a:t>Click icon to add picture</a:t>
            </a:r>
            <a:endParaRPr lang="en-GB" noProof="0" dirty="0"/>
          </a:p>
        </p:txBody>
      </p:sp>
      <p:sp>
        <p:nvSpPr>
          <p:cNvPr id="4" name="Text Placeholder 3"/>
          <p:cNvSpPr>
            <a:spLocks noGrp="1"/>
          </p:cNvSpPr>
          <p:nvPr>
            <p:ph type="body" sz="half" idx="2"/>
          </p:nvPr>
        </p:nvSpPr>
        <p:spPr>
          <a:xfrm>
            <a:off x="1522413" y="2895599"/>
            <a:ext cx="4114800" cy="1752601"/>
          </a:xfrm>
        </p:spPr>
        <p:txBody>
          <a:bodyPr rtlCol="0">
            <a:normAutofit/>
          </a:bodyPr>
          <a:lstStyle>
            <a:lvl1pPr marL="0" indent="0">
              <a:lnSpc>
                <a:spcPct val="90000"/>
              </a:lnSpc>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Click to edit Master text styles</a:t>
            </a:r>
          </a:p>
        </p:txBody>
      </p:sp>
      <p:cxnSp>
        <p:nvCxnSpPr>
          <p:cNvPr id="10" name="Straight Connector 9"/>
          <p:cNvCxnSpPr/>
          <p:nvPr/>
        </p:nvCxnSpPr>
        <p:spPr>
          <a:xfrm>
            <a:off x="1658936" y="2743200"/>
            <a:ext cx="3902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Vertical Text Placeholder 2"/>
          <p:cNvSpPr>
            <a:spLocks noGrp="1"/>
          </p:cNvSpPr>
          <p:nvPr>
            <p:ph type="body" orient="vert" idx="1"/>
          </p:nvPr>
        </p:nvSpPr>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endParaRPr lang="en-GB" noProof="0" dirty="0"/>
          </a:p>
        </p:txBody>
      </p:sp>
      <p:sp>
        <p:nvSpPr>
          <p:cNvPr id="4" name="Date Placeholder 3"/>
          <p:cNvSpPr>
            <a:spLocks noGrp="1"/>
          </p:cNvSpPr>
          <p:nvPr>
            <p:ph type="dt" sz="half" idx="10"/>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3412" y="646112"/>
            <a:ext cx="1828801" cy="5522913"/>
          </a:xfrm>
        </p:spPr>
        <p:txBody>
          <a:bodyPr vert="eaVert"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Vertical Text Placeholder 2"/>
          <p:cNvSpPr>
            <a:spLocks noGrp="1"/>
          </p:cNvSpPr>
          <p:nvPr>
            <p:ph type="body" orient="vert" idx="1"/>
          </p:nvPr>
        </p:nvSpPr>
        <p:spPr>
          <a:xfrm>
            <a:off x="1522412" y="646112"/>
            <a:ext cx="7620000" cy="5522913"/>
          </a:xfrm>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endParaRPr lang="en-GB" noProof="0" dirty="0"/>
          </a:p>
        </p:txBody>
      </p:sp>
      <p:sp>
        <p:nvSpPr>
          <p:cNvPr id="4" name="Date Placeholder 3"/>
          <p:cNvSpPr>
            <a:spLocks noGrp="1"/>
          </p:cNvSpPr>
          <p:nvPr>
            <p:ph type="dt" sz="half" idx="10"/>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7" name="Straight Connector 6"/>
          <p:cNvCxnSpPr/>
          <p:nvPr/>
        </p:nvCxnSpPr>
        <p:spPr>
          <a:xfrm>
            <a:off x="9371012" y="762000"/>
            <a:ext cx="0" cy="533400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829799" cy="1219200"/>
          </a:xfrm>
          <a:prstGeom prst="rect">
            <a:avLst/>
          </a:prstGeom>
        </p:spPr>
        <p:txBody>
          <a:bodyPr vert="horz" lIns="91440" tIns="45720" rIns="91440" bIns="45720" rtlCol="0" anchor="b">
            <a:normAutofit/>
          </a:body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1522413" y="1981200"/>
            <a:ext cx="9829799" cy="4187825"/>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3"/>
          </p:nvPr>
        </p:nvSpPr>
        <p:spPr>
          <a:xfrm>
            <a:off x="1522413" y="6400800"/>
            <a:ext cx="5954834" cy="276228"/>
          </a:xfrm>
          <a:prstGeom prst="rect">
            <a:avLst/>
          </a:prstGeom>
        </p:spPr>
        <p:txBody>
          <a:bodyPr vert="horz" lIns="91440" tIns="45720" rIns="91440" bIns="45720" rtlCol="0" anchor="ctr"/>
          <a:lstStyle>
            <a:lvl1pPr algn="l">
              <a:defRPr sz="1100">
                <a:solidFill>
                  <a:schemeClr val="tx1"/>
                </a:solidFill>
              </a:defRPr>
            </a:lvl1pPr>
          </a:lstStyle>
          <a:p>
            <a:pPr rtl="0"/>
            <a:endParaRPr lang="en-GB" noProof="0" dirty="0"/>
          </a:p>
        </p:txBody>
      </p:sp>
      <p:sp>
        <p:nvSpPr>
          <p:cNvPr id="4" name="Date Placehold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100">
                <a:solidFill>
                  <a:schemeClr val="tx1"/>
                </a:solidFill>
              </a:defRPr>
            </a:lvl1pPr>
          </a:lstStyle>
          <a:p>
            <a:pPr rtl="0"/>
            <a:endParaRPr lang="en-GB" noProof="0" dirty="0"/>
          </a:p>
        </p:txBody>
      </p:sp>
      <p:sp>
        <p:nvSpPr>
          <p:cNvPr id="6" name="Slide Number Placeholder 5"/>
          <p:cNvSpPr>
            <a:spLocks noGrp="1"/>
          </p:cNvSpPr>
          <p:nvPr>
            <p:ph type="sldNum" sz="quarter" idx="4"/>
          </p:nvPr>
        </p:nvSpPr>
        <p:spPr>
          <a:xfrm>
            <a:off x="10285411" y="6400800"/>
            <a:ext cx="1066802" cy="276228"/>
          </a:xfrm>
          <a:prstGeom prst="rect">
            <a:avLst/>
          </a:prstGeom>
        </p:spPr>
        <p:txBody>
          <a:bodyPr vert="horz" lIns="91440" tIns="45720" rIns="91440" bIns="45720" rtlCol="0" anchor="ctr"/>
          <a:lstStyle>
            <a:lvl1pPr algn="r">
              <a:defRPr sz="1100">
                <a:solidFill>
                  <a:schemeClr val="tx1"/>
                </a:solidFill>
              </a:defRPr>
            </a:lvl1pPr>
          </a:lstStyle>
          <a:p>
            <a:pPr rtl="0"/>
            <a:fld id="{2A013F82-EE5E-44EE-A61D-E31C6657F26F}" type="slidenum">
              <a:rPr lang="en-GB" noProof="0" smtClean="0"/>
              <a:pPr/>
              <a:t>‹#›</a:t>
            </a:fld>
            <a:endParaRPr lang="en-GB" noProof="0" dirty="0"/>
          </a:p>
        </p:txBody>
      </p:sp>
      <p:pic>
        <p:nvPicPr>
          <p:cNvPr id="9" name="Picture 8"/>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1" y="0"/>
            <a:ext cx="1065213" cy="6858000"/>
          </a:xfrm>
          <a:prstGeom prst="rect">
            <a:avLst/>
          </a:prstGeom>
        </p:spPr>
      </p:pic>
      <p:sp>
        <p:nvSpPr>
          <p:cNvPr id="10" name="Rectangle 9"/>
          <p:cNvSpPr/>
          <p:nvPr/>
        </p:nvSpPr>
        <p:spPr>
          <a:xfrm>
            <a:off x="1" y="0"/>
            <a:ext cx="1065213" cy="6858000"/>
          </a:xfrm>
          <a:prstGeom prst="rect">
            <a:avLst/>
          </a:prstGeom>
          <a:gradFill flip="none" rotWithShape="1">
            <a:gsLst>
              <a:gs pos="75000">
                <a:schemeClr val="tx2">
                  <a:alpha val="0"/>
                </a:schemeClr>
              </a:gs>
              <a:gs pos="100000">
                <a:schemeClr val="tx2">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Tree>
    <p:extLst>
      <p:ext uri="{BB962C8B-B14F-4D97-AF65-F5344CB8AC3E}">
        <p14:creationId xmlns:p14="http://schemas.microsoft.com/office/powerpoint/2010/main" val="1403059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600" kern="1200">
          <a:solidFill>
            <a:schemeClr val="accent1">
              <a:lumMod val="50000"/>
            </a:schemeClr>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tx1">
            <a:lumMod val="90000"/>
            <a:lumOff val="1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90000"/>
            <a:lumOff val="1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en/thank-you-thanks-greeting-card-944086/" TargetMode="External"/><Relationship Id="rId2" Type="http://schemas.openxmlformats.org/officeDocument/2006/relationships/image" Target="../media/image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0824" y="548680"/>
            <a:ext cx="5945188" cy="3312368"/>
          </a:xfrm>
        </p:spPr>
        <p:txBody>
          <a:bodyPr rtlCol="0">
            <a:normAutofit/>
          </a:bodyPr>
          <a:lstStyle/>
          <a:p>
            <a:pPr rtl="0"/>
            <a:r>
              <a:rPr lang="en-GB" dirty="0">
                <a:solidFill>
                  <a:schemeClr val="tx2"/>
                </a:solidFill>
              </a:rPr>
              <a:t>National Income and Related Aggregates </a:t>
            </a:r>
          </a:p>
        </p:txBody>
      </p:sp>
      <p:sp>
        <p:nvSpPr>
          <p:cNvPr id="3" name="Subtitle 2"/>
          <p:cNvSpPr>
            <a:spLocks noGrp="1"/>
          </p:cNvSpPr>
          <p:nvPr>
            <p:ph type="subTitle" idx="1"/>
          </p:nvPr>
        </p:nvSpPr>
        <p:spPr>
          <a:xfrm>
            <a:off x="1520825" y="3861048"/>
            <a:ext cx="5945187" cy="2307977"/>
          </a:xfrm>
        </p:spPr>
        <p:txBody>
          <a:bodyPr rtlCol="0"/>
          <a:lstStyle/>
          <a:p>
            <a:pPr rtl="0"/>
            <a:r>
              <a:rPr lang="en-GB" dirty="0"/>
              <a:t>Principles of Macro Economics 1</a:t>
            </a:r>
          </a:p>
          <a:p>
            <a:pPr rtl="0"/>
            <a:r>
              <a:rPr lang="en-GB"/>
              <a:t>ECONA 201</a:t>
            </a:r>
            <a:endParaRPr lang="en-GB" dirty="0"/>
          </a:p>
        </p:txBody>
      </p:sp>
      <p:pic>
        <p:nvPicPr>
          <p:cNvPr id="1028" name="Picture 4" descr="What is National Income? Concept, definition, measurement and all you need  to know">
            <a:extLst>
              <a:ext uri="{FF2B5EF4-FFF2-40B4-BE49-F238E27FC236}">
                <a16:creationId xmlns:a16="http://schemas.microsoft.com/office/drawing/2014/main" id="{F13531B3-AC60-9A40-861C-53E4CC14FD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612" y="8012"/>
            <a:ext cx="4294213" cy="6849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115561"/>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rtlCol="0"/>
          <a:lstStyle/>
          <a:p>
            <a:pPr rtl="0"/>
            <a:r>
              <a:rPr lang="en-GB" dirty="0"/>
              <a:t>Definition of National Income</a:t>
            </a:r>
          </a:p>
        </p:txBody>
      </p:sp>
      <p:sp>
        <p:nvSpPr>
          <p:cNvPr id="14" name="Content Placeholder 13"/>
          <p:cNvSpPr>
            <a:spLocks noGrp="1"/>
          </p:cNvSpPr>
          <p:nvPr>
            <p:ph idx="1"/>
          </p:nvPr>
        </p:nvSpPr>
        <p:spPr>
          <a:xfrm>
            <a:off x="1341884" y="1916832"/>
            <a:ext cx="10747336" cy="4403849"/>
          </a:xfrm>
        </p:spPr>
        <p:txBody>
          <a:bodyPr rtlCol="0">
            <a:normAutofit/>
          </a:bodyPr>
          <a:lstStyle/>
          <a:p>
            <a:pPr rtl="0"/>
            <a:r>
              <a:rPr lang="en-GB" sz="3600" dirty="0"/>
              <a:t>National income refers to the aggregate income earned by the normal residents of a nation during a given period of time. </a:t>
            </a:r>
          </a:p>
          <a:p>
            <a:pPr rtl="0"/>
            <a:endParaRPr lang="en-GB" dirty="0"/>
          </a:p>
          <a:p>
            <a:pPr rtl="0"/>
            <a:r>
              <a:rPr lang="en-GB" sz="3600" dirty="0"/>
              <a:t>In the words of </a:t>
            </a:r>
            <a:r>
              <a:rPr lang="en-GB" sz="3600" dirty="0" err="1"/>
              <a:t>Brooman</a:t>
            </a:r>
            <a:r>
              <a:rPr lang="en-GB" sz="3600" dirty="0"/>
              <a:t>, “National product is the sum total of final goods and services produced by labour and wealth of a nation during a period of one year”.</a:t>
            </a:r>
          </a:p>
        </p:txBody>
      </p:sp>
      <p:pic>
        <p:nvPicPr>
          <p:cNvPr id="2052" name="Picture 4" descr="Circular economy: some definitions – circular academy">
            <a:extLst>
              <a:ext uri="{FF2B5EF4-FFF2-40B4-BE49-F238E27FC236}">
                <a16:creationId xmlns:a16="http://schemas.microsoft.com/office/drawing/2014/main" id="{AF89BF96-06CF-AC4A-8EEE-CF80DC012A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56503" y="-257633"/>
            <a:ext cx="2191417" cy="214028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78821E51-4950-3741-A449-360DD533DAD5}"/>
              </a:ext>
            </a:extLst>
          </p:cNvPr>
          <p:cNvSpPr>
            <a:spLocks noGrp="1"/>
          </p:cNvSpPr>
          <p:nvPr>
            <p:ph type="sldNum" sz="quarter" idx="12"/>
          </p:nvPr>
        </p:nvSpPr>
        <p:spPr>
          <a:xfrm>
            <a:off x="10285410" y="6400800"/>
            <a:ext cx="1353617" cy="276228"/>
          </a:xfrm>
        </p:spPr>
        <p:txBody>
          <a:bodyPr/>
          <a:lstStyle/>
          <a:p>
            <a:pPr rtl="0"/>
            <a:fld id="{2A013F82-EE5E-44EE-A61D-E31C6657F26F}" type="slidenum">
              <a:rPr lang="en-GB" noProof="0" smtClean="0"/>
              <a:t>2</a:t>
            </a:fld>
            <a:endParaRPr lang="en-GB" noProof="0" dirty="0"/>
          </a:p>
        </p:txBody>
      </p:sp>
    </p:spTree>
    <p:extLst>
      <p:ext uri="{BB962C8B-B14F-4D97-AF65-F5344CB8AC3E}">
        <p14:creationId xmlns:p14="http://schemas.microsoft.com/office/powerpoint/2010/main" val="2717604774"/>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rtlCol="0"/>
          <a:lstStyle/>
          <a:p>
            <a:pPr rtl="0"/>
            <a:r>
              <a:rPr lang="en-GB" u="sng" dirty="0"/>
              <a:t>Domestic Territory Of a Country </a:t>
            </a:r>
          </a:p>
        </p:txBody>
      </p:sp>
      <p:sp>
        <p:nvSpPr>
          <p:cNvPr id="3" name="Content Placeholder 2">
            <a:extLst>
              <a:ext uri="{FF2B5EF4-FFF2-40B4-BE49-F238E27FC236}">
                <a16:creationId xmlns:a16="http://schemas.microsoft.com/office/drawing/2014/main" id="{8B8E87EE-1D6F-2D40-B17B-114D7FE12D0E}"/>
              </a:ext>
            </a:extLst>
          </p:cNvPr>
          <p:cNvSpPr>
            <a:spLocks noGrp="1"/>
          </p:cNvSpPr>
          <p:nvPr>
            <p:ph idx="1"/>
          </p:nvPr>
        </p:nvSpPr>
        <p:spPr/>
        <p:txBody>
          <a:bodyPr>
            <a:normAutofit fontScale="70000" lnSpcReduction="20000"/>
          </a:bodyPr>
          <a:lstStyle/>
          <a:p>
            <a:r>
              <a:rPr lang="en-IN" sz="3600" dirty="0"/>
              <a:t>In economics, it refers to economic territory which refers to the geographical territory administered by a government within which persons, goods and capital circulate freely. Domestic territory of a nation includes the following:</a:t>
            </a:r>
          </a:p>
          <a:p>
            <a:endParaRPr lang="en-IN" sz="3600" dirty="0"/>
          </a:p>
          <a:p>
            <a:r>
              <a:rPr lang="en-IN" sz="3600" dirty="0"/>
              <a:t>Territory lying within the political frontier including territorial waters of a country.</a:t>
            </a:r>
          </a:p>
          <a:p>
            <a:r>
              <a:rPr lang="en-IN" sz="3600" dirty="0"/>
              <a:t> Ships and air crafts operated by residents of the country across different parts of the world.</a:t>
            </a:r>
          </a:p>
          <a:p>
            <a:r>
              <a:rPr lang="en-IN" sz="3600" dirty="0"/>
              <a:t> Embassies, consulates and military establishments of a country located in abroad.</a:t>
            </a:r>
          </a:p>
          <a:p>
            <a:endParaRPr lang="en-US" dirty="0"/>
          </a:p>
        </p:txBody>
      </p:sp>
      <p:sp>
        <p:nvSpPr>
          <p:cNvPr id="2" name="Slide Number Placeholder 1">
            <a:extLst>
              <a:ext uri="{FF2B5EF4-FFF2-40B4-BE49-F238E27FC236}">
                <a16:creationId xmlns:a16="http://schemas.microsoft.com/office/drawing/2014/main" id="{D64B3383-D7F3-994A-81B8-F161866C80BB}"/>
              </a:ext>
            </a:extLst>
          </p:cNvPr>
          <p:cNvSpPr>
            <a:spLocks noGrp="1"/>
          </p:cNvSpPr>
          <p:nvPr>
            <p:ph type="sldNum" sz="quarter" idx="12"/>
          </p:nvPr>
        </p:nvSpPr>
        <p:spPr/>
        <p:txBody>
          <a:bodyPr/>
          <a:lstStyle/>
          <a:p>
            <a:pPr rtl="0"/>
            <a:fld id="{2A013F82-EE5E-44EE-A61D-E31C6657F26F}" type="slidenum">
              <a:rPr lang="en-GB" noProof="0" smtClean="0"/>
              <a:t>3</a:t>
            </a:fld>
            <a:endParaRPr lang="en-GB" noProof="0" dirty="0"/>
          </a:p>
        </p:txBody>
      </p:sp>
    </p:spTree>
    <p:extLst>
      <p:ext uri="{BB962C8B-B14F-4D97-AF65-F5344CB8AC3E}">
        <p14:creationId xmlns:p14="http://schemas.microsoft.com/office/powerpoint/2010/main" val="2193902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hapter 3 Basics of National Income Accounting. Gross Domestic Product   Money value of all final goods and services produced within the domestic  territory. - ppt download">
            <a:extLst>
              <a:ext uri="{FF2B5EF4-FFF2-40B4-BE49-F238E27FC236}">
                <a16:creationId xmlns:a16="http://schemas.microsoft.com/office/drawing/2014/main" id="{55B0FFA7-7686-024B-A920-611A5132BE8A}"/>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 y="0"/>
            <a:ext cx="12188825" cy="7029400"/>
          </a:xfrm>
          <a:prstGeom prst="rect">
            <a:avLst/>
          </a:prstGeom>
          <a:solidFill>
            <a:schemeClr val="bg1"/>
          </a:solidFill>
          <a:ln>
            <a:solidFill>
              <a:schemeClr val="bg1"/>
            </a:solidFill>
          </a:ln>
        </p:spPr>
      </p:pic>
      <p:sp>
        <p:nvSpPr>
          <p:cNvPr id="2" name="Slide Number Placeholder 1">
            <a:extLst>
              <a:ext uri="{FF2B5EF4-FFF2-40B4-BE49-F238E27FC236}">
                <a16:creationId xmlns:a16="http://schemas.microsoft.com/office/drawing/2014/main" id="{BA680F1F-F713-9C42-B758-3E60912AF49F}"/>
              </a:ext>
            </a:extLst>
          </p:cNvPr>
          <p:cNvSpPr>
            <a:spLocks noGrp="1"/>
          </p:cNvSpPr>
          <p:nvPr>
            <p:ph type="sldNum" sz="quarter" idx="12"/>
          </p:nvPr>
        </p:nvSpPr>
        <p:spPr/>
        <p:txBody>
          <a:bodyPr/>
          <a:lstStyle/>
          <a:p>
            <a:pPr rtl="0"/>
            <a:fld id="{2A013F82-EE5E-44EE-A61D-E31C6657F26F}" type="slidenum">
              <a:rPr lang="en-GB" noProof="0" smtClean="0"/>
              <a:t>4</a:t>
            </a:fld>
            <a:endParaRPr lang="en-GB" noProof="0" dirty="0"/>
          </a:p>
        </p:txBody>
      </p:sp>
    </p:spTree>
    <p:extLst>
      <p:ext uri="{BB962C8B-B14F-4D97-AF65-F5344CB8AC3E}">
        <p14:creationId xmlns:p14="http://schemas.microsoft.com/office/powerpoint/2010/main" val="14475952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0"/>
            <a:ext cx="9829798" cy="1219200"/>
          </a:xfrm>
        </p:spPr>
        <p:txBody>
          <a:bodyPr rtlCol="0"/>
          <a:lstStyle/>
          <a:p>
            <a:pPr rtl="0"/>
            <a:r>
              <a:rPr lang="en-GB" dirty="0"/>
              <a:t>Depreciation or Consumption of Fixed Capital </a:t>
            </a:r>
          </a:p>
        </p:txBody>
      </p:sp>
      <p:sp>
        <p:nvSpPr>
          <p:cNvPr id="3" name="Content Placeholder 2"/>
          <p:cNvSpPr>
            <a:spLocks noGrp="1"/>
          </p:cNvSpPr>
          <p:nvPr>
            <p:ph sz="half" idx="1"/>
          </p:nvPr>
        </p:nvSpPr>
        <p:spPr>
          <a:xfrm>
            <a:off x="1522413" y="1695005"/>
            <a:ext cx="10006844" cy="4758331"/>
          </a:xfrm>
        </p:spPr>
        <p:txBody>
          <a:bodyPr rtlCol="0">
            <a:normAutofit fontScale="92500"/>
          </a:bodyPr>
          <a:lstStyle/>
          <a:p>
            <a:pPr marL="0" indent="0">
              <a:buNone/>
            </a:pPr>
            <a:r>
              <a:rPr lang="en-IN" sz="2800" b="1" dirty="0"/>
              <a:t>Depreciation is also called consumption of fixed capital</a:t>
            </a:r>
            <a:r>
              <a:rPr lang="en-IN" sz="2800" dirty="0"/>
              <a:t>.</a:t>
            </a:r>
          </a:p>
          <a:p>
            <a:pPr marL="0" indent="0">
              <a:buNone/>
            </a:pPr>
            <a:r>
              <a:rPr lang="en-IN" sz="2800" dirty="0"/>
              <a:t> Depreciation means loss of fixed assets overtime due to wear and tear. Loss of fixed assets happen on account of normal wear and tear, normal rate of accidental damages and expected obsolescence.</a:t>
            </a:r>
          </a:p>
          <a:p>
            <a:pPr marL="0" indent="0">
              <a:buNone/>
            </a:pPr>
            <a:endParaRPr lang="en-GB" sz="2800" dirty="0"/>
          </a:p>
          <a:p>
            <a:pPr marL="0" indent="0">
              <a:buNone/>
            </a:pPr>
            <a:r>
              <a:rPr lang="en-GB" sz="2800" dirty="0"/>
              <a:t>Gross Product Versus Net Product :</a:t>
            </a:r>
          </a:p>
          <a:p>
            <a:pPr marL="0" indent="0">
              <a:buNone/>
            </a:pPr>
            <a:r>
              <a:rPr lang="en-GB" sz="2800" dirty="0"/>
              <a:t>Net product or Income = Gross Product or Income – Depreciation </a:t>
            </a:r>
          </a:p>
          <a:p>
            <a:pPr marL="0" indent="0">
              <a:buNone/>
            </a:pPr>
            <a:r>
              <a:rPr lang="en-GB" sz="2800" dirty="0"/>
              <a:t>Gross Product or Income = Net Product or </a:t>
            </a:r>
            <a:r>
              <a:rPr lang="en-GB" sz="2800"/>
              <a:t>Income + </a:t>
            </a:r>
            <a:r>
              <a:rPr lang="en-GB" sz="2800" dirty="0"/>
              <a:t>Depreciation </a:t>
            </a:r>
          </a:p>
          <a:p>
            <a:pPr marL="0" indent="0">
              <a:buNone/>
            </a:pPr>
            <a:endParaRPr lang="en-GB" sz="2800" dirty="0"/>
          </a:p>
          <a:p>
            <a:pPr marL="0" indent="0">
              <a:buNone/>
            </a:pPr>
            <a:endParaRPr lang="en-GB" sz="2800" dirty="0"/>
          </a:p>
        </p:txBody>
      </p:sp>
      <p:sp>
        <p:nvSpPr>
          <p:cNvPr id="4" name="Slide Number Placeholder 3">
            <a:extLst>
              <a:ext uri="{FF2B5EF4-FFF2-40B4-BE49-F238E27FC236}">
                <a16:creationId xmlns:a16="http://schemas.microsoft.com/office/drawing/2014/main" id="{E305D0BB-81C2-E945-92A4-74DA08DDFF59}"/>
              </a:ext>
            </a:extLst>
          </p:cNvPr>
          <p:cNvSpPr>
            <a:spLocks noGrp="1"/>
          </p:cNvSpPr>
          <p:nvPr>
            <p:ph type="sldNum" sz="quarter" idx="12"/>
          </p:nvPr>
        </p:nvSpPr>
        <p:spPr/>
        <p:txBody>
          <a:bodyPr/>
          <a:lstStyle/>
          <a:p>
            <a:pPr rtl="0"/>
            <a:fld id="{2A013F82-EE5E-44EE-A61D-E31C6657F26F}" type="slidenum">
              <a:rPr lang="en-GB" noProof="0" smtClean="0"/>
              <a:t>5</a:t>
            </a:fld>
            <a:endParaRPr lang="en-GB" noProof="0" dirty="0"/>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2C581721-72AF-D2C7-1CA7-1E20D28A39D5}"/>
                  </a:ext>
                </a:extLst>
              </p:cNvPr>
              <p:cNvSpPr txBox="1"/>
              <p:nvPr/>
            </p:nvSpPr>
            <p:spPr>
              <a:xfrm>
                <a:off x="5638800" y="2974622"/>
                <a:ext cx="2005357"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a:fld id="{825F15A7-03F4-43D7-82C5-3E23DA2F108C}" type="mathplaceholder">
                        <a:rPr lang="en-US" i="1" smtClean="0">
                          <a:latin typeface="Cambria Math" panose="02040503050406030204" pitchFamily="18" charset="0"/>
                        </a:rPr>
                        <a:t>Type equation here.</a:t>
                      </a:fld>
                    </m:oMath>
                  </m:oMathPara>
                </a14:m>
                <a:endParaRPr lang="en-US" dirty="0"/>
              </a:p>
            </p:txBody>
          </p:sp>
        </mc:Choice>
        <mc:Fallback>
          <p:sp>
            <p:nvSpPr>
              <p:cNvPr id="5" name="TextBox 4">
                <a:extLst>
                  <a:ext uri="{FF2B5EF4-FFF2-40B4-BE49-F238E27FC236}">
                    <a16:creationId xmlns:a16="http://schemas.microsoft.com/office/drawing/2014/main" id="{2C581721-72AF-D2C7-1CA7-1E20D28A39D5}"/>
                  </a:ext>
                </a:extLst>
              </p:cNvPr>
              <p:cNvSpPr txBox="1">
                <a:spLocks noRot="1" noChangeAspect="1" noMove="1" noResize="1" noEditPoints="1" noAdjustHandles="1" noChangeArrowheads="1" noChangeShapeType="1" noTextEdit="1"/>
              </p:cNvSpPr>
              <p:nvPr/>
            </p:nvSpPr>
            <p:spPr>
              <a:xfrm>
                <a:off x="5638800" y="2974622"/>
                <a:ext cx="2005357" cy="276999"/>
              </a:xfrm>
              <a:prstGeom prst="rect">
                <a:avLst/>
              </a:prstGeom>
              <a:blipFill>
                <a:blip r:embed="rId3"/>
                <a:stretch>
                  <a:fillRect l="-3797" t="-4545" r="-2532" b="-45455"/>
                </a:stretch>
              </a:blipFill>
            </p:spPr>
            <p:txBody>
              <a:bodyPr/>
              <a:lstStyle/>
              <a:p>
                <a:r>
                  <a:rPr lang="en-US">
                    <a:noFill/>
                  </a:rPr>
                  <a:t> </a:t>
                </a:r>
              </a:p>
            </p:txBody>
          </p:sp>
        </mc:Fallback>
      </mc:AlternateContent>
    </p:spTree>
    <p:extLst>
      <p:ext uri="{BB962C8B-B14F-4D97-AF65-F5344CB8AC3E}">
        <p14:creationId xmlns:p14="http://schemas.microsoft.com/office/powerpoint/2010/main" val="39983289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4136" y="-1899591"/>
            <a:ext cx="8626151" cy="2952328"/>
          </a:xfrm>
        </p:spPr>
        <p:txBody>
          <a:bodyPr rtlCol="0"/>
          <a:lstStyle/>
          <a:p>
            <a:pPr rtl="0"/>
            <a:r>
              <a:rPr lang="en-GB" dirty="0">
                <a:solidFill>
                  <a:schemeClr val="bg2">
                    <a:lumMod val="50000"/>
                  </a:schemeClr>
                </a:solidFill>
              </a:rPr>
              <a:t>Market price versus Factor cost </a:t>
            </a:r>
          </a:p>
        </p:txBody>
      </p:sp>
      <p:sp>
        <p:nvSpPr>
          <p:cNvPr id="4" name="Text Placeholder 3"/>
          <p:cNvSpPr>
            <a:spLocks noGrp="1"/>
          </p:cNvSpPr>
          <p:nvPr>
            <p:ph type="body" idx="1"/>
          </p:nvPr>
        </p:nvSpPr>
        <p:spPr>
          <a:xfrm>
            <a:off x="1197868" y="1268760"/>
            <a:ext cx="8554145" cy="3528391"/>
          </a:xfrm>
        </p:spPr>
        <p:txBody>
          <a:bodyPr rtlCol="0">
            <a:normAutofit fontScale="92500" lnSpcReduction="10000"/>
          </a:bodyPr>
          <a:lstStyle/>
          <a:p>
            <a:pPr rtl="0"/>
            <a:r>
              <a:rPr lang="en-GB" sz="4000" dirty="0">
                <a:solidFill>
                  <a:schemeClr val="tx1"/>
                </a:solidFill>
              </a:rPr>
              <a:t>Primary difference between the two is net indirect tax. The factor cost includes the payments to the factors of production. While the market price includes the payments to the factors of production as well as net indirect taxes. Now let’s understand what is indirect taxes</a:t>
            </a:r>
            <a:r>
              <a:rPr lang="en-GB" sz="4000" dirty="0"/>
              <a:t>.</a:t>
            </a:r>
          </a:p>
          <a:p>
            <a:pPr rtl="0"/>
            <a:endParaRPr lang="en-GB" dirty="0"/>
          </a:p>
        </p:txBody>
      </p:sp>
      <p:sp>
        <p:nvSpPr>
          <p:cNvPr id="5" name="TextBox 4">
            <a:extLst>
              <a:ext uri="{FF2B5EF4-FFF2-40B4-BE49-F238E27FC236}">
                <a16:creationId xmlns:a16="http://schemas.microsoft.com/office/drawing/2014/main" id="{88B5202A-BA92-8848-8F4C-A25B90E18542}"/>
              </a:ext>
            </a:extLst>
          </p:cNvPr>
          <p:cNvSpPr txBox="1"/>
          <p:nvPr/>
        </p:nvSpPr>
        <p:spPr>
          <a:xfrm>
            <a:off x="1197868" y="4869160"/>
            <a:ext cx="8554145" cy="1938992"/>
          </a:xfrm>
          <a:prstGeom prst="rect">
            <a:avLst/>
          </a:prstGeom>
          <a:noFill/>
        </p:spPr>
        <p:txBody>
          <a:bodyPr wrap="square" rtlCol="0">
            <a:spAutoFit/>
          </a:bodyPr>
          <a:lstStyle/>
          <a:p>
            <a:r>
              <a:rPr lang="en-US" sz="2400" dirty="0"/>
              <a:t>1) Indirect taxes: The taxes which are imposed by the government on the production, sale or import of goods. </a:t>
            </a:r>
            <a:r>
              <a:rPr lang="en-US" sz="2400" i="1" u="sng" dirty="0"/>
              <a:t>Excise duty, sales tax and customs duty are the three important examples of indirect taxes</a:t>
            </a:r>
            <a:r>
              <a:rPr lang="en-US" sz="2400" u="sng" dirty="0"/>
              <a:t>. </a:t>
            </a:r>
            <a:r>
              <a:rPr lang="en-US" sz="2400" dirty="0"/>
              <a:t>Indirect taxes tend to increase the market price of the goods and services. </a:t>
            </a:r>
          </a:p>
        </p:txBody>
      </p:sp>
      <p:pic>
        <p:nvPicPr>
          <p:cNvPr id="1026" name="Picture 2" descr="Net of Tax Definition">
            <a:extLst>
              <a:ext uri="{FF2B5EF4-FFF2-40B4-BE49-F238E27FC236}">
                <a16:creationId xmlns:a16="http://schemas.microsoft.com/office/drawing/2014/main" id="{4DFAEDA5-BFE0-5F48-ABC7-6ACD85FE56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2684" y="3530144"/>
            <a:ext cx="2592288" cy="1343869"/>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A37893A1-866E-9C45-BE18-669CF815F6AF}"/>
              </a:ext>
            </a:extLst>
          </p:cNvPr>
          <p:cNvSpPr>
            <a:spLocks noGrp="1"/>
          </p:cNvSpPr>
          <p:nvPr>
            <p:ph type="sldNum" sz="quarter" idx="12"/>
          </p:nvPr>
        </p:nvSpPr>
        <p:spPr/>
        <p:txBody>
          <a:bodyPr/>
          <a:lstStyle/>
          <a:p>
            <a:pPr rtl="0"/>
            <a:fld id="{2A013F82-EE5E-44EE-A61D-E31C6657F26F}" type="slidenum">
              <a:rPr lang="en-GB" noProof="0" smtClean="0"/>
              <a:t>6</a:t>
            </a:fld>
            <a:endParaRPr lang="en-GB" noProof="0" dirty="0"/>
          </a:p>
        </p:txBody>
      </p:sp>
    </p:spTree>
    <p:extLst>
      <p:ext uri="{BB962C8B-B14F-4D97-AF65-F5344CB8AC3E}">
        <p14:creationId xmlns:p14="http://schemas.microsoft.com/office/powerpoint/2010/main" val="3444006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531440"/>
            <a:ext cx="9823605" cy="2343944"/>
          </a:xfrm>
        </p:spPr>
        <p:txBody>
          <a:bodyPr rtlCol="0">
            <a:normAutofit/>
          </a:bodyPr>
          <a:lstStyle/>
          <a:p>
            <a:pPr rtl="0"/>
            <a:r>
              <a:rPr lang="en-GB" sz="2700" dirty="0">
                <a:solidFill>
                  <a:schemeClr val="tx1"/>
                </a:solidFill>
              </a:rPr>
              <a:t>2) Subsidies: Subsidies are monetary help from the government to the producers with a view to encourage the production of certain commodities. Subsidies are deducted from the indirect taxes to find out net indirect taxes. </a:t>
            </a:r>
          </a:p>
        </p:txBody>
      </p:sp>
      <p:sp>
        <p:nvSpPr>
          <p:cNvPr id="3" name="Slide Number Placeholder 2">
            <a:extLst>
              <a:ext uri="{FF2B5EF4-FFF2-40B4-BE49-F238E27FC236}">
                <a16:creationId xmlns:a16="http://schemas.microsoft.com/office/drawing/2014/main" id="{ABFAD271-92E8-B441-9DCC-861C2BE4DD75}"/>
              </a:ext>
            </a:extLst>
          </p:cNvPr>
          <p:cNvSpPr>
            <a:spLocks noGrp="1"/>
          </p:cNvSpPr>
          <p:nvPr>
            <p:ph type="sldNum" sz="quarter" idx="12"/>
          </p:nvPr>
        </p:nvSpPr>
        <p:spPr/>
        <p:txBody>
          <a:bodyPr/>
          <a:lstStyle/>
          <a:p>
            <a:pPr rtl="0"/>
            <a:fld id="{2A013F82-EE5E-44EE-A61D-E31C6657F26F}" type="slidenum">
              <a:rPr lang="en-GB" noProof="0" smtClean="0"/>
              <a:t>7</a:t>
            </a:fld>
            <a:endParaRPr lang="en-GB" noProof="0" dirty="0"/>
          </a:p>
        </p:txBody>
      </p:sp>
      <p:sp>
        <p:nvSpPr>
          <p:cNvPr id="4" name="TextBox 3">
            <a:extLst>
              <a:ext uri="{FF2B5EF4-FFF2-40B4-BE49-F238E27FC236}">
                <a16:creationId xmlns:a16="http://schemas.microsoft.com/office/drawing/2014/main" id="{70AA587E-831C-8543-8A13-ECFE5D57DD1B}"/>
              </a:ext>
            </a:extLst>
          </p:cNvPr>
          <p:cNvSpPr txBox="1"/>
          <p:nvPr/>
        </p:nvSpPr>
        <p:spPr>
          <a:xfrm>
            <a:off x="1629916" y="1812504"/>
            <a:ext cx="4211959" cy="523220"/>
          </a:xfrm>
          <a:prstGeom prst="rect">
            <a:avLst/>
          </a:prstGeom>
          <a:noFill/>
        </p:spPr>
        <p:txBody>
          <a:bodyPr wrap="square" rtlCol="0">
            <a:spAutoFit/>
          </a:bodyPr>
          <a:lstStyle/>
          <a:p>
            <a:r>
              <a:rPr lang="en-US" sz="2800" b="1" u="sng" dirty="0"/>
              <a:t>Important Formulas: </a:t>
            </a:r>
          </a:p>
        </p:txBody>
      </p:sp>
      <p:sp>
        <p:nvSpPr>
          <p:cNvPr id="6" name="Down Arrow 5">
            <a:extLst>
              <a:ext uri="{FF2B5EF4-FFF2-40B4-BE49-F238E27FC236}">
                <a16:creationId xmlns:a16="http://schemas.microsoft.com/office/drawing/2014/main" id="{06F5408F-257E-E043-940B-5AD446FEBE8F}"/>
              </a:ext>
            </a:extLst>
          </p:cNvPr>
          <p:cNvSpPr/>
          <p:nvPr/>
        </p:nvSpPr>
        <p:spPr>
          <a:xfrm>
            <a:off x="5299203" y="1812504"/>
            <a:ext cx="1008112" cy="792088"/>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graphicFrame>
        <p:nvGraphicFramePr>
          <p:cNvPr id="13" name="Diagram 12">
            <a:extLst>
              <a:ext uri="{FF2B5EF4-FFF2-40B4-BE49-F238E27FC236}">
                <a16:creationId xmlns:a16="http://schemas.microsoft.com/office/drawing/2014/main" id="{EE56CAD0-A827-4D4D-B231-02D68F60E651}"/>
              </a:ext>
            </a:extLst>
          </p:cNvPr>
          <p:cNvGraphicFramePr/>
          <p:nvPr>
            <p:extLst>
              <p:ext uri="{D42A27DB-BD31-4B8C-83A1-F6EECF244321}">
                <p14:modId xmlns:p14="http://schemas.microsoft.com/office/powerpoint/2010/main" val="4160723606"/>
              </p:ext>
            </p:extLst>
          </p:nvPr>
        </p:nvGraphicFramePr>
        <p:xfrm>
          <a:off x="1125860" y="2852936"/>
          <a:ext cx="10945215" cy="32846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7187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852" y="180972"/>
            <a:ext cx="11134973" cy="1419228"/>
          </a:xfrm>
        </p:spPr>
        <p:txBody>
          <a:bodyPr rtlCol="0">
            <a:noAutofit/>
          </a:bodyPr>
          <a:lstStyle/>
          <a:p>
            <a:pPr rtl="0"/>
            <a:r>
              <a:rPr lang="en-GB" sz="2400" dirty="0">
                <a:solidFill>
                  <a:schemeClr val="bg2">
                    <a:lumMod val="50000"/>
                  </a:schemeClr>
                </a:solidFill>
              </a:rPr>
              <a:t>Net Factor Income From Abroad: </a:t>
            </a:r>
            <a:r>
              <a:rPr lang="en-GB" sz="2400" dirty="0">
                <a:solidFill>
                  <a:schemeClr val="tx1"/>
                </a:solidFill>
              </a:rPr>
              <a:t>It is the difference between the factor income earned from abroad by the normal residents of a country and income paid for the factor services rendered by non residents within the domestic territory of the country. </a:t>
            </a:r>
          </a:p>
        </p:txBody>
      </p:sp>
      <p:sp>
        <p:nvSpPr>
          <p:cNvPr id="3" name="Slide Number Placeholder 2">
            <a:extLst>
              <a:ext uri="{FF2B5EF4-FFF2-40B4-BE49-F238E27FC236}">
                <a16:creationId xmlns:a16="http://schemas.microsoft.com/office/drawing/2014/main" id="{D4E874C8-685F-2341-B671-9AAF816C20B9}"/>
              </a:ext>
            </a:extLst>
          </p:cNvPr>
          <p:cNvSpPr>
            <a:spLocks noGrp="1"/>
          </p:cNvSpPr>
          <p:nvPr>
            <p:ph type="sldNum" sz="quarter" idx="12"/>
          </p:nvPr>
        </p:nvSpPr>
        <p:spPr/>
        <p:txBody>
          <a:bodyPr/>
          <a:lstStyle/>
          <a:p>
            <a:pPr rtl="0"/>
            <a:fld id="{2A013F82-EE5E-44EE-A61D-E31C6657F26F}" type="slidenum">
              <a:rPr lang="en-GB" noProof="0" smtClean="0"/>
              <a:t>8</a:t>
            </a:fld>
            <a:endParaRPr lang="en-GB" noProof="0" dirty="0"/>
          </a:p>
        </p:txBody>
      </p:sp>
      <p:graphicFrame>
        <p:nvGraphicFramePr>
          <p:cNvPr id="6" name="Diagram 5">
            <a:extLst>
              <a:ext uri="{FF2B5EF4-FFF2-40B4-BE49-F238E27FC236}">
                <a16:creationId xmlns:a16="http://schemas.microsoft.com/office/drawing/2014/main" id="{A7B19C68-AAFD-1647-AA5E-F8082476D3C4}"/>
              </a:ext>
            </a:extLst>
          </p:cNvPr>
          <p:cNvGraphicFramePr/>
          <p:nvPr>
            <p:extLst>
              <p:ext uri="{D42A27DB-BD31-4B8C-83A1-F6EECF244321}">
                <p14:modId xmlns:p14="http://schemas.microsoft.com/office/powerpoint/2010/main" val="2716086727"/>
              </p:ext>
            </p:extLst>
          </p:nvPr>
        </p:nvGraphicFramePr>
        <p:xfrm>
          <a:off x="1125861" y="2132856"/>
          <a:ext cx="11062964" cy="40047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86603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0B5A5A-0410-BC4F-97CB-68D4E902FB13}"/>
              </a:ext>
            </a:extLst>
          </p:cNvPr>
          <p:cNvSpPr>
            <a:spLocks noGrp="1"/>
          </p:cNvSpPr>
          <p:nvPr>
            <p:ph type="sldNum" sz="quarter" idx="12"/>
          </p:nvPr>
        </p:nvSpPr>
        <p:spPr/>
        <p:txBody>
          <a:bodyPr/>
          <a:lstStyle/>
          <a:p>
            <a:pPr rtl="0"/>
            <a:fld id="{2A013F82-EE5E-44EE-A61D-E31C6657F26F}" type="slidenum">
              <a:rPr lang="en-GB" noProof="0" smtClean="0"/>
              <a:t>9</a:t>
            </a:fld>
            <a:endParaRPr lang="en-GB" noProof="0" dirty="0"/>
          </a:p>
        </p:txBody>
      </p:sp>
      <p:sp>
        <p:nvSpPr>
          <p:cNvPr id="4" name="TextBox 3">
            <a:extLst>
              <a:ext uri="{FF2B5EF4-FFF2-40B4-BE49-F238E27FC236}">
                <a16:creationId xmlns:a16="http://schemas.microsoft.com/office/drawing/2014/main" id="{BC4DCEDB-CB61-DB48-AD92-CBF7A637E007}"/>
              </a:ext>
            </a:extLst>
          </p:cNvPr>
          <p:cNvSpPr txBox="1"/>
          <p:nvPr/>
        </p:nvSpPr>
        <p:spPr>
          <a:xfrm>
            <a:off x="1125860" y="548680"/>
            <a:ext cx="11350341" cy="6463308"/>
          </a:xfrm>
          <a:prstGeom prst="rect">
            <a:avLst/>
          </a:prstGeom>
          <a:noFill/>
        </p:spPr>
        <p:txBody>
          <a:bodyPr wrap="square" rtlCol="0">
            <a:spAutoFit/>
          </a:bodyPr>
          <a:lstStyle/>
          <a:p>
            <a:pPr marL="285750" lvl="0" indent="-285750">
              <a:buFont typeface="Arial" panose="020B0604020202020204" pitchFamily="34" charset="0"/>
              <a:buChar char="•"/>
            </a:pPr>
            <a:r>
              <a:rPr lang="en-GB" dirty="0"/>
              <a:t>Gross Domestic Product at Market Price = Market Price x Final goods and services produced in a given year </a:t>
            </a:r>
            <a:endParaRPr lang="en-IN" dirty="0"/>
          </a:p>
          <a:p>
            <a:r>
              <a:rPr lang="en-IN" dirty="0"/>
              <a:t> </a:t>
            </a:r>
          </a:p>
          <a:p>
            <a:pPr marL="285750" lvl="0" indent="-285750">
              <a:buFont typeface="Arial" panose="020B0604020202020204" pitchFamily="34" charset="0"/>
              <a:buChar char="•"/>
            </a:pPr>
            <a:r>
              <a:rPr lang="en-GB" dirty="0"/>
              <a:t>Gross National Product = Gross Domestic Product + Net Factor Income from Abroad </a:t>
            </a:r>
            <a:endParaRPr lang="en-IN" dirty="0"/>
          </a:p>
          <a:p>
            <a:r>
              <a:rPr lang="en-IN" dirty="0"/>
              <a:t> </a:t>
            </a:r>
          </a:p>
          <a:p>
            <a:pPr marL="285750" lvl="0" indent="-285750">
              <a:buFont typeface="Arial" panose="020B0604020202020204" pitchFamily="34" charset="0"/>
              <a:buChar char="•"/>
            </a:pPr>
            <a:r>
              <a:rPr lang="en-GB" dirty="0"/>
              <a:t>Net National Product at Market Price = Gross Domestic Product at Market Price – Depreciation +Net Factor Income from Abroad </a:t>
            </a:r>
          </a:p>
          <a:p>
            <a:pPr marL="285750" lvl="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dirty="0"/>
              <a:t>Net Domestic Product at Market Price = Gross Domestic Product at Market Price  – Depreciation </a:t>
            </a:r>
          </a:p>
          <a:p>
            <a:pPr marL="285750" lvl="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dirty="0"/>
              <a:t>Net Domestic Product at Factor Cost = Net Domestic Product at Market Price – Indirect Taxes + Subsidies </a:t>
            </a:r>
          </a:p>
          <a:p>
            <a:pPr marL="285750" lvl="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dirty="0"/>
              <a:t>Gross Domestic Product at Factor Cost = Gross Domestic Product at Market Price – Indirect Taxes + Subsidies </a:t>
            </a:r>
          </a:p>
          <a:p>
            <a:pPr marL="285750" lvl="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dirty="0"/>
              <a:t>National Income or Net National Product at Factor Cost = Net Domestic Product at Factor Cost + Net Factor Income from Abroad</a:t>
            </a:r>
          </a:p>
          <a:p>
            <a:pPr marL="285750" lvl="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dirty="0"/>
              <a:t>Net National Product at </a:t>
            </a:r>
            <a:r>
              <a:rPr lang="en-US" dirty="0"/>
              <a:t>Factor Cost = </a:t>
            </a:r>
            <a:r>
              <a:rPr lang="en-GB" dirty="0"/>
              <a:t>Net National Product at Market Price– Net Indirect Taxes( Indirect Taxes – Subsidies)</a:t>
            </a:r>
          </a:p>
          <a:p>
            <a:pPr marL="285750" lvl="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Net National Product at Market Price = Net National Product at </a:t>
            </a:r>
            <a:r>
              <a:rPr lang="en-US" dirty="0"/>
              <a:t>Factor Cost </a:t>
            </a:r>
            <a:r>
              <a:rPr lang="en-GB" dirty="0"/>
              <a:t>+Net Indirect Taxes( Indirect Taxes – Subsidies)</a:t>
            </a:r>
          </a:p>
          <a:p>
            <a:pPr marL="285750" lvl="0" indent="-285750">
              <a:buFont typeface="Arial" panose="020B0604020202020204" pitchFamily="34" charset="0"/>
              <a:buChar char="•"/>
            </a:pPr>
            <a:endParaRPr lang="en-IN" dirty="0"/>
          </a:p>
          <a:p>
            <a:endParaRPr lang="en-US" dirty="0"/>
          </a:p>
        </p:txBody>
      </p:sp>
    </p:spTree>
    <p:extLst>
      <p:ext uri="{BB962C8B-B14F-4D97-AF65-F5344CB8AC3E}">
        <p14:creationId xmlns:p14="http://schemas.microsoft.com/office/powerpoint/2010/main" val="32162534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4C69CF-1BD0-79D0-259B-695D38839D24}"/>
              </a:ext>
            </a:extLst>
          </p:cNvPr>
          <p:cNvSpPr>
            <a:spLocks noGrp="1"/>
          </p:cNvSpPr>
          <p:nvPr>
            <p:ph type="sldNum" sz="quarter" idx="12"/>
          </p:nvPr>
        </p:nvSpPr>
        <p:spPr/>
        <p:txBody>
          <a:bodyPr/>
          <a:lstStyle/>
          <a:p>
            <a:pPr rtl="0"/>
            <a:fld id="{2A013F82-EE5E-44EE-A61D-E31C6657F26F}" type="slidenum">
              <a:rPr lang="en-GB" noProof="0" smtClean="0"/>
              <a:t>10</a:t>
            </a:fld>
            <a:endParaRPr lang="en-GB" noProof="0" dirty="0"/>
          </a:p>
        </p:txBody>
      </p:sp>
      <p:pic>
        <p:nvPicPr>
          <p:cNvPr id="4" name="Picture 3">
            <a:extLst>
              <a:ext uri="{FF2B5EF4-FFF2-40B4-BE49-F238E27FC236}">
                <a16:creationId xmlns:a16="http://schemas.microsoft.com/office/drawing/2014/main" id="{ED5A3669-B35D-6371-96EA-A1410097B7E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207197" y="1196752"/>
            <a:ext cx="9145016" cy="4305300"/>
          </a:xfrm>
          <a:prstGeom prst="rect">
            <a:avLst/>
          </a:prstGeom>
        </p:spPr>
      </p:pic>
    </p:spTree>
    <p:extLst>
      <p:ext uri="{BB962C8B-B14F-4D97-AF65-F5344CB8AC3E}">
        <p14:creationId xmlns:p14="http://schemas.microsoft.com/office/powerpoint/2010/main" val="1847326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OPEN" val="0"/>
</p:tagLst>
</file>

<file path=ppt/theme/theme1.xml><?xml version="1.0" encoding="utf-8"?>
<a:theme xmlns:a="http://schemas.openxmlformats.org/drawingml/2006/main" name="Currency Symbols 16x9">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308370_TF02895262.potx" id="{C643582A-9E43-4F22-9BB4-36181E8B556C}" vid="{162936DD-ED8F-4881-8EC2-15930A30FCF3}"/>
    </a:ext>
  </a:extLst>
</a:theme>
</file>

<file path=ppt/theme/theme2.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Currency Symbols 16x9</Template>
  <TotalTime>284</TotalTime>
  <Words>678</Words>
  <Application>Microsoft Macintosh PowerPoint</Application>
  <PresentationFormat>Custom</PresentationFormat>
  <Paragraphs>66</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Cambria</vt:lpstr>
      <vt:lpstr>Cambria Math</vt:lpstr>
      <vt:lpstr>Currency Symbols 16x9</vt:lpstr>
      <vt:lpstr>National Income and Related Aggregates </vt:lpstr>
      <vt:lpstr>Definition of National Income</vt:lpstr>
      <vt:lpstr>Domestic Territory Of a Country </vt:lpstr>
      <vt:lpstr>PowerPoint Presentation</vt:lpstr>
      <vt:lpstr>Depreciation or Consumption of Fixed Capital </vt:lpstr>
      <vt:lpstr>Market price versus Factor cost </vt:lpstr>
      <vt:lpstr>2) Subsidies: Subsidies are monetary help from the government to the producers with a view to encourage the production of certain commodities. Subsidies are deducted from the indirect taxes to find out net indirect taxes. </vt:lpstr>
      <vt:lpstr>Net Factor Income From Abroad: It is the difference between the factor income earned from abroad by the normal residents of a country and income paid for the factor services rendered by non residents within the domestic territory of the country.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Income and Related Aggregates </dc:title>
  <dc:creator>Microsoft Office User</dc:creator>
  <cp:lastModifiedBy>Microsoft Office User</cp:lastModifiedBy>
  <cp:revision>10</cp:revision>
  <dcterms:created xsi:type="dcterms:W3CDTF">2022-03-03T11:46:35Z</dcterms:created>
  <dcterms:modified xsi:type="dcterms:W3CDTF">2022-07-26T15:19:06Z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